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509" r:id="rId4"/>
    <p:sldId id="508" r:id="rId5"/>
    <p:sldId id="450" r:id="rId6"/>
    <p:sldId id="451" r:id="rId8"/>
    <p:sldId id="452" r:id="rId9"/>
    <p:sldId id="453" r:id="rId10"/>
    <p:sldId id="454" r:id="rId11"/>
    <p:sldId id="455" r:id="rId12"/>
    <p:sldId id="456" r:id="rId13"/>
    <p:sldId id="457" r:id="rId14"/>
    <p:sldId id="458" r:id="rId15"/>
    <p:sldId id="510" r:id="rId16"/>
    <p:sldId id="459" r:id="rId17"/>
    <p:sldId id="460" r:id="rId18"/>
    <p:sldId id="461" r:id="rId19"/>
    <p:sldId id="462" r:id="rId20"/>
    <p:sldId id="463" r:id="rId21"/>
    <p:sldId id="464" r:id="rId22"/>
    <p:sldId id="465" r:id="rId23"/>
    <p:sldId id="466" r:id="rId24"/>
    <p:sldId id="467" r:id="rId25"/>
    <p:sldId id="468" r:id="rId26"/>
    <p:sldId id="469" r:id="rId27"/>
    <p:sldId id="471" r:id="rId28"/>
    <p:sldId id="472" r:id="rId29"/>
    <p:sldId id="473" r:id="rId30"/>
    <p:sldId id="474" r:id="rId31"/>
    <p:sldId id="475" r:id="rId32"/>
    <p:sldId id="476" r:id="rId33"/>
    <p:sldId id="470" r:id="rId34"/>
    <p:sldId id="486" r:id="rId35"/>
    <p:sldId id="477" r:id="rId36"/>
    <p:sldId id="478" r:id="rId37"/>
    <p:sldId id="479" r:id="rId38"/>
    <p:sldId id="482" r:id="rId39"/>
    <p:sldId id="481" r:id="rId40"/>
    <p:sldId id="483" r:id="rId41"/>
    <p:sldId id="484" r:id="rId42"/>
    <p:sldId id="485" r:id="rId43"/>
    <p:sldId id="487" r:id="rId44"/>
    <p:sldId id="488" r:id="rId45"/>
    <p:sldId id="490" r:id="rId46"/>
    <p:sldId id="492" r:id="rId47"/>
    <p:sldId id="26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3" autoAdjust="0"/>
    <p:restoredTop sz="94660"/>
  </p:normalViewPr>
  <p:slideViewPr>
    <p:cSldViewPr snapToGrid="0">
      <p:cViewPr varScale="1">
        <p:scale>
          <a:sx n="68" d="100"/>
          <a:sy n="68" d="100"/>
        </p:scale>
        <p:origin x="8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4" Type="http://schemas.openxmlformats.org/officeDocument/2006/relationships/customXml" Target="../customXml/item3.xml"/><Relationship Id="rId53" Type="http://schemas.openxmlformats.org/officeDocument/2006/relationships/customXml" Target="../customXml/item2.xml"/><Relationship Id="rId52" Type="http://schemas.openxmlformats.org/officeDocument/2006/relationships/customXml" Target="../customXml/item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2EC12-02B7-4C57-BCDB-A4CA5CFC8316}"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6EFCB0-10AE-4483-8652-A7282086B93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dirty="0"/>
              <a:t>Objective: to learn about the threats that exist on the network and how we can do our part to protect our computers and information.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92BA456-B382-4E9A-9B72-5094BA817D0C}"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dirty="0"/>
              <a:t>In the context of computer and network security Social Engineering refers to a collection of techniques used to deceive internal users into performing specific actions or revealing confidential information.</a:t>
            </a:r>
            <a:endParaRPr lang="en-US" dirty="0"/>
          </a:p>
        </p:txBody>
      </p:sp>
      <p:sp>
        <p:nvSpPr>
          <p:cNvPr id="4" name="Slide Number Placeholder 3"/>
          <p:cNvSpPr>
            <a:spLocks noGrp="1"/>
          </p:cNvSpPr>
          <p:nvPr>
            <p:ph type="sldNum" sz="quarter" idx="10"/>
          </p:nvPr>
        </p:nvSpPr>
        <p:spPr/>
        <p:txBody>
          <a:bodyPr/>
          <a:lstStyle/>
          <a:p>
            <a:fld id="{FEB3BBFA-11BB-42D3-A7C3-317C4C8CC23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5DDB201-17CD-4A9A-B698-44F9196D5BD1}"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218" name="Rectangle 2"/>
          <p:cNvSpPr>
            <a:spLocks noGrp="1" noRot="1" noChangeAspect="1" noChangeArrowheads="1" noTextEdit="1"/>
          </p:cNvSpPr>
          <p:nvPr>
            <p:ph type="sldImg"/>
          </p:nvPr>
        </p:nvSpPr>
        <p:spPr/>
      </p:sp>
      <p:sp>
        <p:nvSpPr>
          <p:cNvPr id="137219" name="Rectangle 3"/>
          <p:cNvSpPr>
            <a:spLocks noGrp="1" noChangeArrowheads="1"/>
          </p:cNvSpPr>
          <p:nvPr>
            <p:ph type="body" idx="1"/>
          </p:nvPr>
        </p:nvSpPr>
        <p:spPr/>
        <p:txBody>
          <a:bodyPr/>
          <a:lstStyle/>
          <a:p>
            <a:r>
              <a:rPr lang="en-US"/>
              <a:t>attack is a well known attack where an attacker sniffs packets from network, modifies them and inserts them back into the network. </a:t>
            </a:r>
            <a:endParaRPr lang="en-US"/>
          </a:p>
          <a:p>
            <a:endParaRPr lang="en-US"/>
          </a:p>
          <a:p>
            <a:r>
              <a:rPr lang="en-US"/>
              <a:t>man-in-the-middle, based on the ball game where a number of people try to throw a ball directly to each other while one person in between them attempts to catch it .</a:t>
            </a:r>
            <a:endParaRPr lang="en-US"/>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p:cNvSpPr>
          <p:nvPr>
            <p:ph type="sldImg"/>
          </p:nvPr>
        </p:nvSpPr>
        <p:spPr/>
      </p:sp>
      <p:sp>
        <p:nvSpPr>
          <p:cNvPr id="106499" name="Notes Placeholder 2"/>
          <p:cNvSpPr>
            <a:spLocks noGrp="1"/>
          </p:cNvSpPr>
          <p:nvPr>
            <p:ph type="body" idx="1"/>
          </p:nvPr>
        </p:nvSpPr>
        <p:spPr>
          <a:xfrm>
            <a:off x="571500" y="4354286"/>
            <a:ext cx="5715000" cy="4354286"/>
          </a:xfrm>
          <a:noFill/>
        </p:spPr>
        <p:txBody>
          <a:bodyPr/>
          <a:lstStyle/>
          <a:p>
            <a:endParaRPr lang="en-US" dirty="0"/>
          </a:p>
        </p:txBody>
      </p:sp>
      <p:sp>
        <p:nvSpPr>
          <p:cNvPr id="5" name="Slide Number Placeholder 4"/>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This slide deck is for presentations only.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DBF2CB4-14A2-4D6E-9DEA-568D9ECF18C3}"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674" name="Rectangle 2"/>
          <p:cNvSpPr>
            <a:spLocks noGrp="1" noRot="1" noChangeAspect="1" noChangeArrowheads="1" noTextEdit="1"/>
          </p:cNvSpPr>
          <p:nvPr>
            <p:ph type="sldImg"/>
          </p:nvPr>
        </p:nvSpPr>
        <p:spPr/>
      </p:sp>
      <p:sp>
        <p:nvSpPr>
          <p:cNvPr id="156675" name="Rectangle 3"/>
          <p:cNvSpPr>
            <a:spLocks noGrp="1" noChangeArrowheads="1"/>
          </p:cNvSpPr>
          <p:nvPr>
            <p:ph type="body" idx="1"/>
          </p:nvPr>
        </p:nvSpPr>
        <p:spPr/>
        <p:txBody>
          <a:bodyPr/>
          <a:lstStyle/>
          <a:p>
            <a:r>
              <a:rPr lang="en-US"/>
              <a:t>The terminology used for malicious software presents problems because of a lack of universal agreement on all terms and because of overlap. </a:t>
            </a:r>
            <a:endParaRPr lang="en-US"/>
          </a:p>
          <a:p>
            <a:r>
              <a:rPr lang="en-AU"/>
              <a:t>It can be divided into two categories: those that need a host program (being a program fragment eg virus), and those that are independent programs (eg worm); </a:t>
            </a:r>
            <a:endParaRPr lang="en-AU"/>
          </a:p>
          <a:p>
            <a:r>
              <a:rPr lang="en-AU"/>
              <a:t>alternatively you can also differentiate between those software threats that do not replicate (are activated by a trigger) and those that do (producing copies of themselves). </a:t>
            </a:r>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57ADD79-1DA0-4458-8906-344BAF6C488E}"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22" name="Rectangle 2"/>
          <p:cNvSpPr>
            <a:spLocks noGrp="1" noRot="1" noChangeAspect="1" noChangeArrowheads="1" noTextEdit="1"/>
          </p:cNvSpPr>
          <p:nvPr>
            <p:ph type="sldImg"/>
          </p:nvPr>
        </p:nvSpPr>
        <p:spPr/>
      </p:sp>
      <p:sp>
        <p:nvSpPr>
          <p:cNvPr id="158723" name="Rectangle 3"/>
          <p:cNvSpPr>
            <a:spLocks noGrp="1" noChangeArrowheads="1"/>
          </p:cNvSpPr>
          <p:nvPr>
            <p:ph type="body" idx="1"/>
          </p:nvPr>
        </p:nvSpPr>
        <p:spPr/>
        <p:txBody>
          <a:bodyPr/>
          <a:lstStyle/>
          <a:p>
            <a:r>
              <a:rPr lang="en-US"/>
              <a:t>A backdoor, or trapdoor, is a secret entry point into a program that allows someone that is aware of it to gain access without going through the usual security access procedures.</a:t>
            </a:r>
            <a:endParaRPr lang="en-US"/>
          </a:p>
          <a:p>
            <a:r>
              <a:rPr lang="en-US"/>
              <a:t>Have been used legitimately for many years to debug and test programs, but become a threat when left in production programs. </a:t>
            </a:r>
            <a:endParaRPr lang="en-US"/>
          </a:p>
          <a:p>
            <a:r>
              <a:rPr lang="en-US"/>
              <a:t>It is difficult to implement operating system controls for backdoors. </a:t>
            </a:r>
            <a:endParaRPr lang="en-US"/>
          </a:p>
          <a:p>
            <a:r>
              <a:rPr lang="en-US"/>
              <a:t>Security measures must focus on the program development and software update activities. </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B7FD8B-5882-4A4E-BA8D-422DAC4F1795}"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914" name="Rectangle 2"/>
          <p:cNvSpPr>
            <a:spLocks noGrp="1" noRot="1" noChangeAspect="1" noChangeArrowheads="1" noTextEdit="1"/>
          </p:cNvSpPr>
          <p:nvPr>
            <p:ph type="sldImg"/>
          </p:nvPr>
        </p:nvSpPr>
        <p:spPr/>
      </p:sp>
      <p:sp>
        <p:nvSpPr>
          <p:cNvPr id="166915" name="Rectangle 3"/>
          <p:cNvSpPr>
            <a:spLocks noGrp="1" noChangeArrowheads="1"/>
          </p:cNvSpPr>
          <p:nvPr>
            <p:ph type="body" idx="1"/>
          </p:nvPr>
        </p:nvSpPr>
        <p:spPr/>
        <p:txBody>
          <a:bodyPr/>
          <a:lstStyle/>
          <a:p>
            <a:r>
              <a:rPr lang="en-US"/>
              <a:t>A virus is a piece of software that can “infect” other programs by modifying them; the modification includes a copy of the virus program, which can then go on to infect other programs. It can be compared to biological viruses, and like them, a computer virus carries in its instructional code the recipe for making perfect copies of itself. Once a virus is executing, it can perform any function, such as erasing files and programs. </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399C9-B2DA-4255-AB27-6C9CEBD173B7}"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818" name="Rectangle 2"/>
          <p:cNvSpPr>
            <a:spLocks noGrp="1" noRot="1" noChangeAspect="1" noChangeArrowheads="1" noTextEdit="1"/>
          </p:cNvSpPr>
          <p:nvPr>
            <p:ph type="sldImg"/>
          </p:nvPr>
        </p:nvSpPr>
        <p:spPr/>
      </p:sp>
      <p:sp>
        <p:nvSpPr>
          <p:cNvPr id="162819" name="Rectangle 3"/>
          <p:cNvSpPr>
            <a:spLocks noGrp="1" noChangeArrowheads="1"/>
          </p:cNvSpPr>
          <p:nvPr>
            <p:ph type="body" idx="1"/>
          </p:nvPr>
        </p:nvSpPr>
        <p:spPr/>
        <p:txBody>
          <a:bodyPr/>
          <a:lstStyle/>
          <a:p>
            <a:r>
              <a:rPr lang="en-US"/>
              <a:t>A Trojan horse is a useful, or apparently useful, program or command procedure (eg game, utility, s/w upgrade etc) containing hidden code that performs some unwanted or harmful function that an unauthorized user could not accomplish directly. Commonly used to make files readable, propagate a virus or worm, or simply to destroy data.</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FED7328-B6DA-4FA0-BC41-C38DA2839796}"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202" name="Rectangle 2"/>
          <p:cNvSpPr>
            <a:spLocks noGrp="1" noRot="1" noChangeAspect="1" noChangeArrowheads="1" noTextEdit="1"/>
          </p:cNvSpPr>
          <p:nvPr>
            <p:ph type="sldImg"/>
          </p:nvPr>
        </p:nvSpPr>
        <p:spPr/>
      </p:sp>
      <p:sp>
        <p:nvSpPr>
          <p:cNvPr id="179203" name="Rectangle 3"/>
          <p:cNvSpPr>
            <a:spLocks noGrp="1" noChangeArrowheads="1"/>
          </p:cNvSpPr>
          <p:nvPr>
            <p:ph type="body" idx="1"/>
          </p:nvPr>
        </p:nvSpPr>
        <p:spPr/>
        <p:txBody>
          <a:bodyPr/>
          <a:lstStyle/>
          <a:p>
            <a:r>
              <a:rPr lang="en-US"/>
              <a:t>A worm is a program that can replicate itself and send copies from computer to computer across network connections. </a:t>
            </a:r>
            <a:endParaRPr lang="en-US"/>
          </a:p>
          <a:p>
            <a:r>
              <a:rPr lang="en-US"/>
              <a:t>Upon arrival, the worm may be activated to replicate and propagate again, and usually to also  perform some unwanted function.</a:t>
            </a:r>
            <a:endParaRPr lang="en-US"/>
          </a:p>
          <a:p>
            <a:r>
              <a:rPr lang="en-US"/>
              <a:t>A worm actively seeks out more machines to infect and each machine that is infected serves as an automated launching pad for attacks on other machines. To replicate itself, a network worm uses some sort of network vehicle such as email, remote execution, or remote login. </a:t>
            </a:r>
            <a:endParaRPr lang="en-US"/>
          </a:p>
          <a:p>
            <a:r>
              <a:rPr lang="en-US"/>
              <a:t>Once active within a system, a network worm can behave as a computer virus or bacteria, or it could implant Trojan horse programs or perform any number of disruptive or destructive actions. </a:t>
            </a:r>
            <a:endParaRPr lang="en-US"/>
          </a:p>
          <a:p>
            <a:endParaRPr lang="en-US"/>
          </a:p>
          <a:p>
            <a:r>
              <a:rPr lang="en-US"/>
              <a:t>Deface webpage</a:t>
            </a:r>
            <a:endParaRPr lang="en-US"/>
          </a:p>
          <a:p>
            <a:r>
              <a:rPr lang="en-US"/>
              <a:t>Send malicious mails</a:t>
            </a:r>
            <a:endParaRPr lang="en-US"/>
          </a:p>
          <a:p>
            <a:r>
              <a:rPr lang="en-US"/>
              <a:t>Create backdoors</a:t>
            </a:r>
            <a:endParaRPr lang="en-US"/>
          </a:p>
          <a:p>
            <a:r>
              <a:rPr lang="en-US"/>
              <a:t>Cause denial of service to network</a:t>
            </a:r>
            <a:endParaRPr lang="en-US"/>
          </a:p>
          <a:p>
            <a:r>
              <a:rPr lang="en-US"/>
              <a:t>Let victim download or execute other malicious codes</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89BB1B-B3A2-461A-8143-6A9842AAF670}"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866" name="Rectangle 2"/>
          <p:cNvSpPr>
            <a:spLocks noGrp="1" noRot="1" noChangeAspect="1" noChangeArrowheads="1" noTextEdit="1"/>
          </p:cNvSpPr>
          <p:nvPr>
            <p:ph type="sldImg"/>
          </p:nvPr>
        </p:nvSpPr>
        <p:spPr/>
      </p:sp>
      <p:sp>
        <p:nvSpPr>
          <p:cNvPr id="164867" name="Rectangle 3"/>
          <p:cNvSpPr>
            <a:spLocks noGrp="1" noChangeArrowheads="1"/>
          </p:cNvSpPr>
          <p:nvPr>
            <p:ph type="body" idx="1"/>
          </p:nvPr>
        </p:nvSpPr>
        <p:spPr/>
        <p:txBody>
          <a:bodyPr/>
          <a:lstStyle/>
          <a:p>
            <a:r>
              <a:rPr lang="en-US"/>
              <a:t>A zombie is a program that secretly takes over another Internet-attached computer and then uses that computer to launch attacks that are difficult to trace to the zombie’s creator. Zombies are used in denial-of-service attacks, being planted on hundreds of computers belonging to unsuspecting third parties, and then used to overwhelm the target Web site by launching an overwhelming onslaught of Internet traffic. Typically zombies exploit known flaws in networked computer systems.</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EBFF6B-A10A-431A-AA4E-14F016B3CC52}"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482" name="Rectangle 2"/>
          <p:cNvSpPr>
            <a:spLocks noGrp="1" noRot="1" noChangeAspect="1" noChangeArrowheads="1" noTextEdit="1"/>
          </p:cNvSpPr>
          <p:nvPr>
            <p:ph type="sldImg"/>
          </p:nvPr>
        </p:nvSpPr>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0609EA-C26E-42AA-A5E4-61653265E4B1}"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p:spPr>
        <p:txBody>
          <a:bodyPr/>
          <a:lstStyle/>
          <a:p>
            <a:pPr eaLnBrk="1" hangingPunct="1"/>
            <a:r>
              <a:rPr lang="en-US" dirty="0"/>
              <a:t>End-user resources: client workstations like</a:t>
            </a:r>
            <a:r>
              <a:rPr lang="en-US" baseline="0" dirty="0"/>
              <a:t> firewall, complex password, antivirus, shared resource like folders</a:t>
            </a:r>
            <a:endParaRPr lang="en-US" dirty="0"/>
          </a:p>
          <a:p>
            <a:pPr eaLnBrk="1" hangingPunct="1"/>
            <a:r>
              <a:rPr lang="en-US" dirty="0"/>
              <a:t>Network resources: Routers, switches,</a:t>
            </a:r>
            <a:r>
              <a:rPr lang="en-US" baseline="0" dirty="0"/>
              <a:t> firewall: no any one access the router or switch except the admin, port security ,shutdown unused </a:t>
            </a:r>
            <a:r>
              <a:rPr lang="en-US" baseline="0" dirty="0" err="1"/>
              <a:t>prots</a:t>
            </a:r>
            <a:r>
              <a:rPr lang="en-US" baseline="0" dirty="0"/>
              <a:t> </a:t>
            </a:r>
            <a:endParaRPr lang="en-US" dirty="0"/>
          </a:p>
          <a:p>
            <a:pPr eaLnBrk="1" hangingPunct="1"/>
            <a:r>
              <a:rPr lang="en-US" dirty="0"/>
              <a:t>Server resources: WWW, Email, FTP servers :make delegation</a:t>
            </a:r>
            <a:r>
              <a:rPr lang="en-US" baseline="0" dirty="0"/>
              <a:t> </a:t>
            </a:r>
            <a:endParaRPr lang="en-US" dirty="0"/>
          </a:p>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D2F597-0253-4AB6-B4B7-A6A8043C5E3F}"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506" name="Rectangle 2"/>
          <p:cNvSpPr>
            <a:spLocks noGrp="1" noRot="1" noChangeAspect="1" noChangeArrowheads="1" noTextEdit="1"/>
          </p:cNvSpPr>
          <p:nvPr>
            <p:ph type="sldImg"/>
          </p:nvPr>
        </p:nvSpPr>
        <p:spPr/>
      </p:sp>
      <p:sp>
        <p:nvSpPr>
          <p:cNvPr id="277507" name="Rectangle 3"/>
          <p:cNvSpPr>
            <a:spLocks noGrp="1" noChangeArrowheads="1"/>
          </p:cNvSpPr>
          <p:nvPr>
            <p:ph type="body" idx="1"/>
          </p:nvPr>
        </p:nvSpPr>
        <p:spPr/>
        <p:txBody>
          <a:bodyPr/>
          <a:lstStyle/>
          <a:p>
            <a:r>
              <a:rPr lang="en-US" dirty="0"/>
              <a:t>Distributed denial of service (</a:t>
            </a:r>
            <a:r>
              <a:rPr lang="en-US" dirty="0" err="1"/>
              <a:t>DDoS</a:t>
            </a:r>
            <a:r>
              <a:rPr lang="en-US" dirty="0"/>
              <a:t>) attacks present a significant security threat to corporations, and the threat appears to be growing. </a:t>
            </a:r>
            <a:r>
              <a:rPr lang="en-US" dirty="0" err="1"/>
              <a:t>DDoS</a:t>
            </a:r>
            <a:r>
              <a:rPr lang="en-US" dirty="0"/>
              <a:t> attacks make computer systems inaccessible by flooding servers, networks, or even end user systems with useless traffic so that legitimate users can no longer gain access to those resources. In a typical </a:t>
            </a:r>
            <a:r>
              <a:rPr lang="en-US" dirty="0" err="1"/>
              <a:t>DDoS</a:t>
            </a:r>
            <a:r>
              <a:rPr lang="en-US" dirty="0"/>
              <a:t> attack, a large number of compromised (zombie) hosts are amassed to send useless packets. In recent years, the attack methods and tools have become more sophisticated, effective, and more difficult to trace to the real attackers, while defense technologies have been unable to withstand large-scale attacks.</a:t>
            </a:r>
            <a:endParaRPr lang="en-US"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FC5E68-565D-46DB-B187-4D4BC2AC9D6D}"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122" name="Rectangle 2"/>
          <p:cNvSpPr>
            <a:spLocks noGrp="1" noRot="1" noChangeAspect="1" noChangeArrowheads="1" noTextEdit="1"/>
          </p:cNvSpPr>
          <p:nvPr>
            <p:ph type="sldImg"/>
          </p:nvPr>
        </p:nvSpPr>
        <p:spPr/>
      </p:sp>
      <p:sp>
        <p:nvSpPr>
          <p:cNvPr id="261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4A1C0E-5A9D-414D-A0AA-C6586B30FEC8}"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146" name="Rectangle 2"/>
          <p:cNvSpPr>
            <a:spLocks noGrp="1" noRot="1" noChangeAspect="1" noChangeArrowheads="1" noTextEdit="1"/>
          </p:cNvSpPr>
          <p:nvPr>
            <p:ph type="sldImg"/>
          </p:nvPr>
        </p:nvSpPr>
        <p:spPr/>
      </p:sp>
      <p:sp>
        <p:nvSpPr>
          <p:cNvPr id="262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7844D4-F333-4E88-9424-96CCE8B89548}"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170" name="Rectangle 2"/>
          <p:cNvSpPr>
            <a:spLocks noGrp="1" noRot="1" noChangeAspect="1" noChangeArrowheads="1" noTextEdit="1"/>
          </p:cNvSpPr>
          <p:nvPr>
            <p:ph type="sldImg"/>
          </p:nvPr>
        </p:nvSpPr>
        <p:spPr/>
      </p:sp>
      <p:sp>
        <p:nvSpPr>
          <p:cNvPr id="263171" name="Rectangle 3"/>
          <p:cNvSpPr>
            <a:spLocks noGrp="1" noChangeArrowheads="1"/>
          </p:cNvSpPr>
          <p:nvPr>
            <p:ph type="body" idx="1"/>
          </p:nvPr>
        </p:nvSpPr>
        <p:spPr/>
        <p:txBody>
          <a:bodyPr/>
          <a:lstStyle/>
          <a:p>
            <a:r>
              <a:rPr lang="en-US" dirty="0"/>
              <a:t>Hackers use public data networks and forums to get info about specific network those resources are</a:t>
            </a:r>
            <a:endParaRPr lang="en-US" dirty="0"/>
          </a:p>
          <a:p>
            <a:endParaRPr lang="en-US" dirty="0"/>
          </a:p>
          <a:p>
            <a:r>
              <a:rPr lang="en-US" dirty="0"/>
              <a:t>1-discussions of employees on public forum</a:t>
            </a:r>
            <a:endParaRPr lang="en-US" dirty="0"/>
          </a:p>
          <a:p>
            <a:r>
              <a:rPr lang="en-US" dirty="0"/>
              <a:t>2-public DB</a:t>
            </a:r>
            <a:endParaRPr lang="en-US" dirty="0"/>
          </a:p>
          <a:p>
            <a:r>
              <a:rPr lang="en-US" dirty="0"/>
              <a:t>3-public monitoring DB websites---www.netcraft.com –to know which operating system is running, and web server used</a:t>
            </a:r>
            <a:endParaRPr lang="en-US" dirty="0"/>
          </a:p>
          <a:p>
            <a:endParaRPr lang="en-US" dirty="0"/>
          </a:p>
          <a:p>
            <a:endParaRPr lang="en-US" dirty="0"/>
          </a:p>
          <a:p>
            <a:r>
              <a:rPr lang="en-US" dirty="0"/>
              <a:t>1- system admins always use public forums to troubleshoot  their network problems and give details a bout network devices, OS, applications and IPs</a:t>
            </a:r>
            <a:endParaRPr lang="en-US" dirty="0"/>
          </a:p>
          <a:p>
            <a:r>
              <a:rPr lang="en-US" dirty="0"/>
              <a:t>Hackers could search by the domain name or employee name or email to search this data</a:t>
            </a:r>
            <a:endParaRPr lang="en-US" dirty="0"/>
          </a:p>
          <a:p>
            <a:r>
              <a:rPr lang="en-US" dirty="0"/>
              <a:t>2-public DB like </a:t>
            </a:r>
            <a:r>
              <a:rPr lang="en-US" dirty="0" err="1"/>
              <a:t>Whois</a:t>
            </a:r>
            <a:r>
              <a:rPr lang="en-US" dirty="0"/>
              <a:t> DB, www.arin.net from which I could know IP ranges of organization, also if it has its own application or another network responsible for it</a:t>
            </a:r>
            <a:endParaRPr lang="en-US" dirty="0"/>
          </a:p>
          <a:p>
            <a:r>
              <a:rPr lang="en-US" dirty="0"/>
              <a:t> </a:t>
            </a:r>
            <a:endParaRPr lang="en-US" dirty="0"/>
          </a:p>
          <a:p>
            <a:endParaRPr lang="en-US" dirty="0"/>
          </a:p>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438951-E24B-4017-BBB4-36655822A4A5}"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194" name="Rectangle 2"/>
          <p:cNvSpPr>
            <a:spLocks noGrp="1" noRot="1" noChangeAspect="1" noChangeArrowheads="1" noTextEdit="1"/>
          </p:cNvSpPr>
          <p:nvPr>
            <p:ph type="sldImg"/>
          </p:nvPr>
        </p:nvSpPr>
        <p:spPr/>
      </p:sp>
      <p:sp>
        <p:nvSpPr>
          <p:cNvPr id="264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EFBB84-50D4-45A8-A3A6-DC9BDC0FC829}"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218" name="Rectangle 2"/>
          <p:cNvSpPr>
            <a:spLocks noGrp="1" noRot="1" noChangeAspect="1" noChangeArrowheads="1" noTextEdit="1"/>
          </p:cNvSpPr>
          <p:nvPr>
            <p:ph type="sldImg"/>
          </p:nvPr>
        </p:nvSpPr>
        <p:spPr/>
      </p:sp>
      <p:sp>
        <p:nvSpPr>
          <p:cNvPr id="265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26313CB-3B81-4423-97BD-C0B00EC4C7BB}"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242" name="Rectangle 2"/>
          <p:cNvSpPr>
            <a:spLocks noGrp="1" noRot="1" noChangeAspect="1" noChangeArrowheads="1" noTextEdit="1"/>
          </p:cNvSpPr>
          <p:nvPr>
            <p:ph type="sldImg"/>
          </p:nvPr>
        </p:nvSpPr>
        <p:spPr/>
      </p:sp>
      <p:sp>
        <p:nvSpPr>
          <p:cNvPr id="266243" name="Rectangle 3"/>
          <p:cNvSpPr>
            <a:spLocks noGrp="1" noChangeArrowheads="1"/>
          </p:cNvSpPr>
          <p:nvPr>
            <p:ph type="body" idx="1"/>
          </p:nvPr>
        </p:nvSpPr>
        <p:spPr/>
        <p:txBody>
          <a:bodyPr/>
          <a:lstStyle/>
          <a:p>
            <a:r>
              <a:rPr lang="en-US"/>
              <a:t>Like creating user account for administrators group, and delete guest account to not allow any other user to access system,</a:t>
            </a:r>
            <a:endParaRPr lang="en-US"/>
          </a:p>
          <a:p>
            <a:r>
              <a:rPr lang="en-US"/>
              <a:t>Or close port no on the application, or disable service that let me  access the device.</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907E13-E72A-470B-A3CB-B52B12868AEE}" type="slidenum">
              <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266" name="Rectangle 2"/>
          <p:cNvSpPr>
            <a:spLocks noGrp="1" noRot="1" noChangeAspect="1" noChangeArrowheads="1" noTextEdit="1"/>
          </p:cNvSpPr>
          <p:nvPr>
            <p:ph type="sldImg"/>
          </p:nvPr>
        </p:nvSpPr>
        <p:spPr/>
      </p:sp>
      <p:sp>
        <p:nvSpPr>
          <p:cNvPr id="267267" name="Rectangle 3"/>
          <p:cNvSpPr>
            <a:spLocks noGrp="1" noChangeArrowheads="1"/>
          </p:cNvSpPr>
          <p:nvPr>
            <p:ph type="body" idx="1"/>
          </p:nvPr>
        </p:nvSpPr>
        <p:spPr/>
        <p:txBody>
          <a:bodyPr/>
          <a:lstStyle/>
          <a:p>
            <a:r>
              <a:rPr lang="en-US"/>
              <a:t>Removing to logs</a:t>
            </a:r>
            <a:endParaRPr lang="en-US"/>
          </a:p>
          <a:p>
            <a:r>
              <a:rPr lang="en-US"/>
              <a:t>Send rst  request –to rest connection</a:t>
            </a:r>
            <a:endParaRPr lang="en-US"/>
          </a:p>
          <a:p>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AB6F2A95-C7FF-4F8F-B377-C4DC7475983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B6F2A95-C7FF-4F8F-B377-C4DC7475983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B6F2A95-C7FF-4F8F-B377-C4DC7475983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560150" y="365125"/>
            <a:ext cx="10928558" cy="689297"/>
          </a:xfrm>
          <a:prstGeom prst="rect">
            <a:avLst/>
          </a:prstGeom>
        </p:spPr>
      </p:pic>
      <p:sp>
        <p:nvSpPr>
          <p:cNvPr id="2" name="Title 1"/>
          <p:cNvSpPr>
            <a:spLocks noGrp="1"/>
          </p:cNvSpPr>
          <p:nvPr>
            <p:ph type="title"/>
          </p:nvPr>
        </p:nvSpPr>
        <p:spPr>
          <a:xfrm>
            <a:off x="795133" y="365125"/>
            <a:ext cx="8388626" cy="689297"/>
          </a:xfrm>
        </p:spPr>
        <p:txBody>
          <a:bodyPr anchor="t"/>
          <a:lstStyle>
            <a:lvl1pPr algn="ctr">
              <a:defRPr lang="en-US" sz="4000" b="1" kern="1200" dirty="0">
                <a:solidFill>
                  <a:schemeClr val="bg1"/>
                </a:solidFill>
                <a:latin typeface="Roboto Condensed" panose="02000000000000000000" pitchFamily="2" charset="0"/>
                <a:ea typeface="Roboto Condensed" panose="02000000000000000000" pitchFamily="2" charset="0"/>
                <a:cs typeface="+mj-cs"/>
              </a:defRPr>
            </a:lvl1pPr>
          </a:lstStyle>
          <a:p>
            <a:r>
              <a:rPr lang="en-US"/>
              <a:t>Click to edit Master title style</a:t>
            </a:r>
            <a:endParaRPr lang="en-US" dirty="0"/>
          </a:p>
        </p:txBody>
      </p:sp>
      <p:sp>
        <p:nvSpPr>
          <p:cNvPr id="3" name="Content Placeholder 2"/>
          <p:cNvSpPr>
            <a:spLocks noGrp="1"/>
          </p:cNvSpPr>
          <p:nvPr>
            <p:ph idx="1"/>
          </p:nvPr>
        </p:nvSpPr>
        <p:spPr>
          <a:xfrm>
            <a:off x="838200" y="1391478"/>
            <a:ext cx="10515600" cy="4785485"/>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B6F2A95-C7FF-4F8F-B377-C4DC7475983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79EE-7A3A-457A-A725-E11BC5828D5E}" type="slidenum">
              <a:rPr lang="en-US" smtClean="0"/>
            </a:fld>
            <a:endParaRPr lang="en-US"/>
          </a:p>
        </p:txBody>
      </p:sp>
      <p:pic>
        <p:nvPicPr>
          <p:cNvPr id="10" name="Picture 9"/>
          <p:cNvPicPr>
            <a:picLocks noChangeAspect="1"/>
          </p:cNvPicPr>
          <p:nvPr userDrawn="1"/>
        </p:nvPicPr>
        <p:blipFill>
          <a:blip r:embed="rId3"/>
          <a:stretch>
            <a:fillRect/>
          </a:stretch>
        </p:blipFill>
        <p:spPr>
          <a:xfrm flipV="1">
            <a:off x="0" y="6254929"/>
            <a:ext cx="12192000" cy="603071"/>
          </a:xfrm>
          <a:prstGeom prst="rect">
            <a:avLst/>
          </a:prstGeom>
        </p:spPr>
      </p:pic>
      <p:pic>
        <p:nvPicPr>
          <p:cNvPr id="11" name="Picture 10"/>
          <p:cNvPicPr>
            <a:picLocks noChangeAspect="1"/>
          </p:cNvPicPr>
          <p:nvPr userDrawn="1"/>
        </p:nvPicPr>
        <p:blipFill>
          <a:blip r:embed="rId4"/>
          <a:stretch>
            <a:fillRect/>
          </a:stretch>
        </p:blipFill>
        <p:spPr>
          <a:xfrm>
            <a:off x="9402203" y="365125"/>
            <a:ext cx="3876299" cy="65685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AB6F2A95-C7FF-4F8F-B377-C4DC7475983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3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4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5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6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8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9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AB6F2A95-C7FF-4F8F-B377-C4DC7475983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0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AB6F2A95-C7FF-4F8F-B377-C4DC7475983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AB6F2A95-C7FF-4F8F-B377-C4DC7475983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3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4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6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7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8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F2A95-C7FF-4F8F-B377-C4DC7475983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9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0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3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4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5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6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7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8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AB6F2A95-C7FF-4F8F-B377-C4DC7475983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9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0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3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24601"/>
            <a:ext cx="3860800" cy="365125"/>
          </a:xfrm>
        </p:spPr>
        <p:txBody>
          <a:bodyPr/>
          <a:lstStyle>
            <a:lvl1pPr algn="l">
              <a:defRPr/>
            </a:lvl1pPr>
          </a:lstStyle>
          <a:p>
            <a:r>
              <a:rPr lang="en-US"/>
              <a:t>By :Mohamed Abo Sehly</a:t>
            </a:r>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fld id="{D814DA60-3BEE-4BCE-BEDB-E433FD970963}" type="slidenum">
              <a:rPr lang="en-US" smtClean="0"/>
            </a:fld>
            <a:endParaRPr lang="en-US" dirty="0"/>
          </a:p>
        </p:txBody>
      </p:sp>
      <p:sp>
        <p:nvSpPr>
          <p:cNvPr id="5" name="Rectangle 4"/>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title" hasCustomPrompt="1"/>
          </p:nvPr>
        </p:nvSpPr>
        <p:spPr>
          <a:xfrm>
            <a:off x="609600" y="0"/>
            <a:ext cx="10972800" cy="822960"/>
          </a:xfrm>
        </p:spPr>
        <p:txBody>
          <a:bodyPr>
            <a:noAutofit/>
          </a:bodyPr>
          <a:lstStyle>
            <a:lvl1pPr algn="l">
              <a:defRPr sz="320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32pt Slide Title</a:t>
            </a:r>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AndObj" showMasterSp="0">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1219200" y="1600201"/>
            <a:ext cx="5080000" cy="45307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502400" y="1600201"/>
            <a:ext cx="5080000" cy="45307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1219200" y="6251575"/>
            <a:ext cx="2641600"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5CF973D-08D2-4574-9DDC-233EB100F5D6}" type="datetime1">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a:xfrm>
            <a:off x="4470400" y="6248400"/>
            <a:ext cx="3962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rPr>
              <a:t>By :Mohamed Abo Sehly</a:t>
            </a: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a:xfrm>
            <a:off x="9042400" y="6248400"/>
            <a:ext cx="2540000"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AAA0DE2-53BA-4BD6-A2BD-455506BA0E7A}" type="slidenum">
              <a:rPr kumimoji="0" lang="ar-SA"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Arial" panose="020B0604020202020204" pitchFamily="34" charset="0"/>
              </a:rPr>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AB6F2A95-C7FF-4F8F-B377-C4DC7475983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879EE-7A3A-457A-A725-E11BC5828D5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6" Type="http://schemas.openxmlformats.org/officeDocument/2006/relationships/theme" Target="../theme/theme1.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6F2A95-C7FF-4F8F-B377-C4DC7475983F}"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879EE-7A3A-457A-A725-E11BC5828D5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42.emf"/><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emf"/><Relationship Id="rId1"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stretch>
            <a:fillRect/>
          </a:stretch>
        </p:blipFill>
        <p:spPr>
          <a:xfrm>
            <a:off x="-215827" y="-121395"/>
            <a:ext cx="12623655" cy="7100791"/>
          </a:xfrm>
          <a:prstGeom prst="rect">
            <a:avLst/>
          </a:prstGeom>
        </p:spPr>
      </p:pic>
      <p:sp>
        <p:nvSpPr>
          <p:cNvPr id="2" name="Title 1"/>
          <p:cNvSpPr>
            <a:spLocks noGrp="1"/>
          </p:cNvSpPr>
          <p:nvPr>
            <p:ph type="ctrTitle"/>
          </p:nvPr>
        </p:nvSpPr>
        <p:spPr>
          <a:xfrm>
            <a:off x="1641565" y="2238471"/>
            <a:ext cx="9144000" cy="2387600"/>
          </a:xfrm>
        </p:spPr>
        <p:txBody>
          <a:bodyPr anchor="ctr"/>
          <a:lstStyle/>
          <a:p>
            <a:r>
              <a:rPr lang="en-US" dirty="0">
                <a:solidFill>
                  <a:schemeClr val="bg1"/>
                </a:solidFill>
                <a:latin typeface="Candara bold" panose="020E0702030303020204" pitchFamily="34" charset="0"/>
              </a:rPr>
              <a:t>ITI</a:t>
            </a:r>
            <a:endParaRPr lang="en-US" dirty="0">
              <a:solidFill>
                <a:schemeClr val="bg1"/>
              </a:solidFill>
              <a:latin typeface="Candara bold" panose="020E0702030303020204" pitchFamily="34" charset="0"/>
            </a:endParaRPr>
          </a:p>
        </p:txBody>
      </p:sp>
      <p:sp>
        <p:nvSpPr>
          <p:cNvPr id="3" name="Subtitle 2"/>
          <p:cNvSpPr>
            <a:spLocks noGrp="1"/>
          </p:cNvSpPr>
          <p:nvPr>
            <p:ph type="subTitle" idx="1"/>
          </p:nvPr>
        </p:nvSpPr>
        <p:spPr>
          <a:xfrm>
            <a:off x="1641565" y="4010831"/>
            <a:ext cx="9144000" cy="1655762"/>
          </a:xfrm>
        </p:spPr>
        <p:txBody>
          <a:bodyPr anchor="t">
            <a:normAutofit/>
          </a:bodyPr>
          <a:lstStyle/>
          <a:p>
            <a:r>
              <a:rPr lang="en-US" sz="2800" dirty="0">
                <a:solidFill>
                  <a:schemeClr val="bg1"/>
                </a:solidFill>
                <a:latin typeface="Candara bold" panose="020E0702030303020204" pitchFamily="34" charset="0"/>
              </a:rPr>
              <a:t>Introduction to</a:t>
            </a:r>
            <a:br>
              <a:rPr lang="en-US" sz="2800" dirty="0">
                <a:solidFill>
                  <a:schemeClr val="bg1"/>
                </a:solidFill>
                <a:latin typeface="Candara bold" panose="020E0702030303020204" pitchFamily="34" charset="0"/>
              </a:rPr>
            </a:br>
            <a:r>
              <a:rPr lang="en-US" sz="2800" dirty="0">
                <a:solidFill>
                  <a:schemeClr val="bg1"/>
                </a:solidFill>
                <a:latin typeface="Candara bold" panose="020E0702030303020204" pitchFamily="34" charset="0"/>
              </a:rPr>
              <a:t> Computer Networks &amp; Cyber Security</a:t>
            </a:r>
            <a:br>
              <a:rPr lang="en-US" sz="2800" dirty="0">
                <a:solidFill>
                  <a:schemeClr val="bg1"/>
                </a:solidFill>
                <a:latin typeface="Candara bold" panose="020E0702030303020204" pitchFamily="34" charset="0"/>
              </a:rPr>
            </a:br>
            <a:r>
              <a:rPr lang="en-US" sz="2000" dirty="0">
                <a:solidFill>
                  <a:schemeClr val="bg1"/>
                </a:solidFill>
                <a:latin typeface="Candara bold" panose="020E0702030303020204" pitchFamily="34" charset="0"/>
              </a:rPr>
              <a:t>Prepared By : Mohamed </a:t>
            </a:r>
            <a:r>
              <a:rPr lang="en-US" sz="2000" dirty="0" err="1">
                <a:solidFill>
                  <a:schemeClr val="bg1"/>
                </a:solidFill>
                <a:latin typeface="Candara bold" panose="020E0702030303020204" pitchFamily="34" charset="0"/>
              </a:rPr>
              <a:t>AboSehly</a:t>
            </a:r>
            <a:r>
              <a:rPr lang="en-US" sz="2000" dirty="0">
                <a:solidFill>
                  <a:schemeClr val="bg1"/>
                </a:solidFill>
                <a:latin typeface="Candara bold" panose="020E0702030303020204" pitchFamily="34" charset="0"/>
              </a:rPr>
              <a:t> </a:t>
            </a:r>
            <a:br>
              <a:rPr lang="en-US" sz="2800" dirty="0">
                <a:solidFill>
                  <a:schemeClr val="bg1"/>
                </a:solidFill>
                <a:latin typeface="Candara bold" panose="020E0702030303020204" pitchFamily="34" charset="0"/>
              </a:rPr>
            </a:br>
            <a:endParaRPr lang="en-US" sz="2800" dirty="0">
              <a:solidFill>
                <a:schemeClr val="bg1"/>
              </a:solidFill>
              <a:latin typeface="Candara bold" panose="020E0702030303020204" pitchFamily="34"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3686" y="844000"/>
            <a:ext cx="2144628" cy="1266733"/>
          </a:xfrm>
          <a:prstGeom prst="rect">
            <a:avLst/>
          </a:prstGeom>
        </p:spPr>
      </p:pic>
      <p:pic>
        <p:nvPicPr>
          <p:cNvPr id="12" name="Picture 11"/>
          <p:cNvPicPr>
            <a:picLocks noChangeAspect="1"/>
          </p:cNvPicPr>
          <p:nvPr/>
        </p:nvPicPr>
        <p:blipFill>
          <a:blip r:embed="rId3"/>
          <a:stretch>
            <a:fillRect/>
          </a:stretch>
        </p:blipFill>
        <p:spPr>
          <a:xfrm>
            <a:off x="-107577" y="5664506"/>
            <a:ext cx="12407155" cy="9037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bwMode="gray">
          <a:noFill/>
          <a:ln w="9525">
            <a:noFill/>
            <a:miter lim="800000"/>
          </a:ln>
        </p:spPr>
        <p:txBody>
          <a:bodyPr vert="horz" wrap="square" lIns="91440" tIns="45720" rIns="91440" bIns="45720" numCol="1" rtlCol="0" anchor="ctr" anchorCtr="0" compatLnSpc="1">
            <a:normAutofit fontScale="90000"/>
          </a:bodyPr>
          <a:lstStyle/>
          <a:p>
            <a:r>
              <a:rPr lang="en-US" sz="3600" dirty="0"/>
              <a:t>Part 2 _</a:t>
            </a:r>
            <a:r>
              <a:rPr lang="en-US" sz="3600" dirty="0">
                <a:latin typeface="Arial" panose="020B0604020202020204" pitchFamily="34" charset="0"/>
                <a:cs typeface="Arial" panose="020B0604020202020204" pitchFamily="34" charset="0"/>
              </a:rPr>
              <a:t>What does a Malicious Hacker Do?</a:t>
            </a:r>
            <a:endParaRPr lang="en-US" sz="3600" dirty="0">
              <a:latin typeface="Arial" panose="020B0604020202020204" pitchFamily="34" charset="0"/>
              <a:cs typeface="Arial" panose="020B0604020202020204" pitchFamily="34" charset="0"/>
            </a:endParaRPr>
          </a:p>
        </p:txBody>
      </p:sp>
      <p:sp>
        <p:nvSpPr>
          <p:cNvPr id="234499" name="Rectangle 3"/>
          <p:cNvSpPr>
            <a:spLocks noGrp="1" noChangeArrowheads="1"/>
          </p:cNvSpPr>
          <p:nvPr>
            <p:ph idx="1"/>
          </p:nvPr>
        </p:nvSpPr>
        <p:spPr bwMode="gray">
          <a:noFill/>
          <a:extLst>
            <a:ext uri="{91240B29-F687-4F45-9708-019B960494DF}">
              <a14:hiddenLine xmlns:a14="http://schemas.microsoft.com/office/drawing/2010/main" w="12700">
                <a:solidFill>
                  <a:schemeClr val="tx1"/>
                </a:solidFill>
                <a:miter lim="800000"/>
                <a:headEnd/>
                <a:tailEnd/>
              </a14:hiddenLine>
            </a:ext>
          </a:extLst>
        </p:spPr>
        <p:txBody>
          <a:bodyPr>
            <a:normAutofit/>
          </a:bodyPr>
          <a:lstStyle/>
          <a:p>
            <a:pPr marL="352425" indent="-352425">
              <a:lnSpc>
                <a:spcPct val="8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Reconnaissance</a:t>
            </a:r>
            <a:endParaRPr lang="en-US" sz="2800" dirty="0">
              <a:latin typeface="Arial" panose="020B0604020202020204" pitchFamily="34" charset="0"/>
              <a:cs typeface="Arial" panose="020B0604020202020204" pitchFamily="34" charset="0"/>
            </a:endParaRPr>
          </a:p>
          <a:p>
            <a:pPr marL="352425" indent="-352425">
              <a:lnSpc>
                <a:spcPct val="80000"/>
              </a:lnSpc>
              <a:buFont typeface="Wingdings" panose="05000000000000000000" pitchFamily="2" charset="2"/>
              <a:buChar char="§"/>
            </a:pPr>
            <a:endParaRPr lang="en-US" sz="2800" dirty="0">
              <a:latin typeface="Arial" panose="020B0604020202020204" pitchFamily="34" charset="0"/>
              <a:cs typeface="Arial" panose="020B0604020202020204" pitchFamily="34" charset="0"/>
            </a:endParaRPr>
          </a:p>
          <a:p>
            <a:pPr marL="352425" indent="-352425">
              <a:lnSpc>
                <a:spcPct val="8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Scanning</a:t>
            </a:r>
            <a:endParaRPr lang="en-US" sz="2800" dirty="0">
              <a:latin typeface="Arial" panose="020B0604020202020204" pitchFamily="34" charset="0"/>
              <a:cs typeface="Arial" panose="020B0604020202020204" pitchFamily="34" charset="0"/>
            </a:endParaRPr>
          </a:p>
          <a:p>
            <a:pPr marL="352425" indent="-352425">
              <a:lnSpc>
                <a:spcPct val="80000"/>
              </a:lnSpc>
              <a:buFont typeface="Wingdings" panose="05000000000000000000" pitchFamily="2" charset="2"/>
              <a:buChar char="§"/>
            </a:pPr>
            <a:endParaRPr lang="en-US" sz="2800" dirty="0">
              <a:latin typeface="Arial" panose="020B0604020202020204" pitchFamily="34" charset="0"/>
              <a:cs typeface="Arial" panose="020B0604020202020204" pitchFamily="34" charset="0"/>
            </a:endParaRPr>
          </a:p>
          <a:p>
            <a:pPr marL="352425" indent="-352425">
              <a:lnSpc>
                <a:spcPct val="8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Gaining access</a:t>
            </a:r>
            <a:endParaRPr lang="en-US" sz="2800" dirty="0">
              <a:latin typeface="Arial" panose="020B0604020202020204" pitchFamily="34" charset="0"/>
              <a:cs typeface="Arial" panose="020B0604020202020204" pitchFamily="34" charset="0"/>
            </a:endParaRPr>
          </a:p>
          <a:p>
            <a:pPr marL="352425" indent="-352425">
              <a:lnSpc>
                <a:spcPct val="80000"/>
              </a:lnSpc>
              <a:buFont typeface="Wingdings" panose="05000000000000000000" pitchFamily="2" charset="2"/>
              <a:buChar char="§"/>
            </a:pPr>
            <a:endParaRPr lang="en-US" sz="2800" dirty="0">
              <a:latin typeface="Arial" panose="020B0604020202020204" pitchFamily="34" charset="0"/>
              <a:cs typeface="Arial" panose="020B0604020202020204" pitchFamily="34" charset="0"/>
            </a:endParaRPr>
          </a:p>
          <a:p>
            <a:pPr marL="352425" indent="-352425">
              <a:lnSpc>
                <a:spcPct val="8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Maintaining access</a:t>
            </a:r>
            <a:endParaRPr lang="en-US" sz="2800" dirty="0">
              <a:latin typeface="Arial" panose="020B0604020202020204" pitchFamily="34" charset="0"/>
              <a:cs typeface="Arial" panose="020B0604020202020204" pitchFamily="34" charset="0"/>
            </a:endParaRPr>
          </a:p>
          <a:p>
            <a:pPr marL="352425" indent="-352425">
              <a:lnSpc>
                <a:spcPct val="80000"/>
              </a:lnSpc>
              <a:buFont typeface="Wingdings" panose="05000000000000000000" pitchFamily="2" charset="2"/>
              <a:buChar char="§"/>
            </a:pPr>
            <a:endParaRPr lang="en-US" sz="2800" dirty="0">
              <a:latin typeface="Arial" panose="020B0604020202020204" pitchFamily="34" charset="0"/>
              <a:cs typeface="Arial" panose="020B0604020202020204" pitchFamily="34" charset="0"/>
            </a:endParaRPr>
          </a:p>
          <a:p>
            <a:pPr marL="352425" indent="-352425">
              <a:lnSpc>
                <a:spcPct val="8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Covering tracks</a:t>
            </a:r>
            <a:endParaRPr lang="en-US" sz="28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1"/>
          <a:srcRect l="7601" t="18088" r="14869" b="6683"/>
          <a:stretch>
            <a:fillRect/>
          </a:stretch>
        </p:blipFill>
        <p:spPr>
          <a:xfrm>
            <a:off x="6049108" y="1975713"/>
            <a:ext cx="5767753" cy="38764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bwMode="gray">
          <a:noFill/>
          <a:ln w="9525">
            <a:noFill/>
            <a:miter lim="800000"/>
          </a:ln>
        </p:spPr>
        <p:txBody>
          <a:bodyPr vert="horz" wrap="square" lIns="91440" tIns="45720" rIns="91440" bIns="45720" numCol="1" rtlCol="0" anchor="ctr" anchorCtr="0" compatLnSpc="1">
            <a:normAutofit/>
          </a:bodyPr>
          <a:lstStyle/>
          <a:p>
            <a:r>
              <a:rPr lang="en-US" sz="3600" dirty="0"/>
              <a:t>Part 2 _</a:t>
            </a:r>
            <a:r>
              <a:rPr lang="en-US" sz="3600" dirty="0">
                <a:latin typeface="Arial" panose="020B0604020202020204" pitchFamily="34" charset="0"/>
                <a:cs typeface="Arial" panose="020B0604020202020204" pitchFamily="34" charset="0"/>
              </a:rPr>
              <a:t>Reconnaissance (Phase 1) </a:t>
            </a:r>
            <a:endParaRPr lang="en-US" sz="3600" dirty="0">
              <a:latin typeface="Arial" panose="020B0604020202020204" pitchFamily="34" charset="0"/>
              <a:cs typeface="Arial" panose="020B0604020202020204" pitchFamily="34" charset="0"/>
            </a:endParaRPr>
          </a:p>
        </p:txBody>
      </p:sp>
      <p:sp>
        <p:nvSpPr>
          <p:cNvPr id="235523" name="Rectangle 3"/>
          <p:cNvSpPr>
            <a:spLocks noGrp="1" noChangeArrowheads="1"/>
          </p:cNvSpPr>
          <p:nvPr>
            <p:ph idx="1"/>
          </p:nvPr>
        </p:nvSpPr>
        <p:spPr bwMode="gray">
          <a:xfrm>
            <a:off x="838200" y="1391478"/>
            <a:ext cx="9495169" cy="4785485"/>
          </a:xfrm>
          <a:noFill/>
          <a:extLst>
            <a:ext uri="{91240B29-F687-4F45-9708-019B960494DF}">
              <a14:hiddenLine xmlns:a14="http://schemas.microsoft.com/office/drawing/2010/main" w="12700">
                <a:solidFill>
                  <a:schemeClr val="tx1"/>
                </a:solidFill>
                <a:miter lim="800000"/>
                <a:headEnd/>
                <a:tailEnd/>
              </a14:hiddenLine>
            </a:ext>
          </a:extLst>
        </p:spPr>
        <p:txBody>
          <a:bodyPr>
            <a:noAutofit/>
          </a:bodyPr>
          <a:lstStyle/>
          <a:p>
            <a:pPr>
              <a:lnSpc>
                <a:spcPct val="120000"/>
              </a:lnSpc>
            </a:pPr>
            <a:r>
              <a:rPr lang="en-US" sz="2800" dirty="0">
                <a:latin typeface="Arial" panose="020B0604020202020204" pitchFamily="34" charset="0"/>
                <a:cs typeface="Arial" panose="020B0604020202020204" pitchFamily="34" charset="0"/>
              </a:rPr>
              <a:t>Reconnaissance refers to the preparatory phase where an </a:t>
            </a:r>
            <a:r>
              <a:rPr lang="en-US" sz="2800" dirty="0">
                <a:solidFill>
                  <a:srgbClr val="FF0000"/>
                </a:solidFill>
                <a:latin typeface="Arial" panose="020B0604020202020204" pitchFamily="34" charset="0"/>
                <a:cs typeface="Arial" panose="020B0604020202020204" pitchFamily="34" charset="0"/>
              </a:rPr>
              <a:t>attacker seeks to gather as much information as possible about a target</a:t>
            </a:r>
            <a:r>
              <a:rPr lang="en-US" sz="2800" dirty="0">
                <a:latin typeface="Arial" panose="020B0604020202020204" pitchFamily="34" charset="0"/>
                <a:cs typeface="Arial" panose="020B0604020202020204" pitchFamily="34" charset="0"/>
              </a:rPr>
              <a:t> of evaluation prior to launching an attack.</a:t>
            </a:r>
            <a:endParaRPr lang="en-US" sz="2800" dirty="0">
              <a:latin typeface="Arial" panose="020B0604020202020204" pitchFamily="34" charset="0"/>
              <a:cs typeface="Arial" panose="020B0604020202020204" pitchFamily="34" charset="0"/>
            </a:endParaRPr>
          </a:p>
          <a:p>
            <a:pPr>
              <a:lnSpc>
                <a:spcPct val="120000"/>
              </a:lnSpc>
            </a:pPr>
            <a:r>
              <a:rPr lang="en-US" sz="2800" dirty="0">
                <a:latin typeface="Arial" panose="020B0604020202020204" pitchFamily="34" charset="0"/>
                <a:cs typeface="Arial" panose="020B0604020202020204" pitchFamily="34" charset="0"/>
              </a:rPr>
              <a:t>Gathering info about internal structure of organization, by browsing and search the internet </a:t>
            </a:r>
            <a:endParaRPr lang="en-US" sz="28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03152" y="3202971"/>
            <a:ext cx="1027998" cy="873348"/>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6474" y="4155314"/>
            <a:ext cx="1077556" cy="873348"/>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9179" r="19049"/>
          <a:stretch>
            <a:fillRect/>
          </a:stretch>
        </p:blipFill>
        <p:spPr>
          <a:xfrm>
            <a:off x="10287001" y="5028662"/>
            <a:ext cx="1390134" cy="1219768"/>
          </a:xfrm>
          <a:prstGeom prst="rect">
            <a:avLst/>
          </a:prstGeom>
        </p:spPr>
      </p:pic>
      <p:pic>
        <p:nvPicPr>
          <p:cNvPr id="11" name="Picture 10"/>
          <p:cNvPicPr>
            <a:picLocks noChangeAspect="1"/>
          </p:cNvPicPr>
          <p:nvPr/>
        </p:nvPicPr>
        <p:blipFill>
          <a:blip r:embed="rId4"/>
          <a:stretch>
            <a:fillRect/>
          </a:stretch>
        </p:blipFill>
        <p:spPr>
          <a:xfrm>
            <a:off x="10478373" y="2022088"/>
            <a:ext cx="1101888" cy="11018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bwMode="gray">
          <a:noFill/>
          <a:ln w="9525">
            <a:noFill/>
            <a:miter lim="800000"/>
          </a:ln>
        </p:spPr>
        <p:txBody>
          <a:bodyPr vert="horz" wrap="square" lIns="91440" tIns="45720" rIns="91440" bIns="45720" numCol="1" rtlCol="0" anchor="ctr" anchorCtr="0" compatLnSpc="1">
            <a:normAutofit/>
          </a:bodyPr>
          <a:lstStyle/>
          <a:p>
            <a:r>
              <a:rPr lang="en-US" sz="3600" dirty="0"/>
              <a:t>Part 2 _ </a:t>
            </a:r>
            <a:r>
              <a:rPr lang="en-US" sz="3600" dirty="0">
                <a:latin typeface="Arial" panose="020B0604020202020204" pitchFamily="34" charset="0"/>
                <a:cs typeface="Arial" panose="020B0604020202020204" pitchFamily="34" charset="0"/>
              </a:rPr>
              <a:t>Scanning (Phase 2 )</a:t>
            </a:r>
            <a:endParaRPr lang="en-US" sz="3600" dirty="0">
              <a:latin typeface="Arial" panose="020B0604020202020204" pitchFamily="34" charset="0"/>
              <a:cs typeface="Arial" panose="020B0604020202020204" pitchFamily="34" charset="0"/>
            </a:endParaRPr>
          </a:p>
        </p:txBody>
      </p:sp>
      <p:sp>
        <p:nvSpPr>
          <p:cNvPr id="237571" name="Rectangle 3"/>
          <p:cNvSpPr>
            <a:spLocks noGrp="1" noChangeArrowheads="1"/>
          </p:cNvSpPr>
          <p:nvPr>
            <p:ph idx="1"/>
          </p:nvPr>
        </p:nvSpPr>
        <p:spPr bwMode="gray">
          <a:noFill/>
          <a:extLst>
            <a:ext uri="{91240B29-F687-4F45-9708-019B960494DF}">
              <a14:hiddenLine xmlns:a14="http://schemas.microsoft.com/office/drawing/2010/main" w="12700">
                <a:solidFill>
                  <a:schemeClr val="tx1"/>
                </a:solidFill>
                <a:miter lim="800000"/>
                <a:headEnd/>
                <a:tailEnd/>
              </a14:hiddenLine>
            </a:ext>
          </a:extLst>
        </p:spPr>
        <p:txBody>
          <a:bodyPr>
            <a:normAutofit/>
          </a:bodyPr>
          <a:lstStyle/>
          <a:p>
            <a:pPr>
              <a:lnSpc>
                <a:spcPct val="140000"/>
              </a:lnSpc>
            </a:pPr>
            <a:r>
              <a:rPr lang="en-US" sz="2800" dirty="0">
                <a:latin typeface="Arial" panose="020B0604020202020204" pitchFamily="34" charset="0"/>
                <a:cs typeface="Arial" panose="020B0604020202020204" pitchFamily="34" charset="0"/>
              </a:rPr>
              <a:t>Scanning refers to pre-attack phase when the </a:t>
            </a:r>
            <a:r>
              <a:rPr lang="en-US" sz="2800" dirty="0">
                <a:solidFill>
                  <a:srgbClr val="FF0000"/>
                </a:solidFill>
                <a:latin typeface="Arial" panose="020B0604020202020204" pitchFamily="34" charset="0"/>
                <a:cs typeface="Arial" panose="020B0604020202020204" pitchFamily="34" charset="0"/>
              </a:rPr>
              <a:t>hacker scans the network with specific information gathered during reconnaissance.</a:t>
            </a:r>
            <a:endParaRPr lang="en-US" sz="2800" dirty="0">
              <a:solidFill>
                <a:srgbClr val="FF0000"/>
              </a:solidFill>
              <a:latin typeface="Arial" panose="020B0604020202020204" pitchFamily="34" charset="0"/>
              <a:cs typeface="Arial" panose="020B0604020202020204" pitchFamily="34" charset="0"/>
            </a:endParaRPr>
          </a:p>
          <a:p>
            <a:pPr>
              <a:lnSpc>
                <a:spcPct val="140000"/>
              </a:lnSpc>
            </a:pPr>
            <a:r>
              <a:rPr lang="en-US" sz="2800" dirty="0">
                <a:latin typeface="Arial" panose="020B0604020202020204" pitchFamily="34" charset="0"/>
                <a:cs typeface="Arial" panose="020B0604020202020204" pitchFamily="34" charset="0"/>
              </a:rPr>
              <a:t>Scanning for </a:t>
            </a:r>
            <a:r>
              <a:rPr lang="en-US" sz="2800" dirty="0">
                <a:solidFill>
                  <a:srgbClr val="FF0000"/>
                </a:solidFill>
                <a:latin typeface="Arial" panose="020B0604020202020204" pitchFamily="34" charset="0"/>
                <a:cs typeface="Arial" panose="020B0604020202020204" pitchFamily="34" charset="0"/>
              </a:rPr>
              <a:t>open ports, operating systems, applications, open shares</a:t>
            </a:r>
            <a:r>
              <a:rPr lang="en-US"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endParaRPr lang="en-US" dirty="0"/>
          </a:p>
        </p:txBody>
      </p:sp>
      <p:sp>
        <p:nvSpPr>
          <p:cNvPr id="3" name="Content Placeholder 2"/>
          <p:cNvSpPr>
            <a:spLocks noGrp="1"/>
          </p:cNvSpPr>
          <p:nvPr>
            <p:ph idx="1"/>
          </p:nvPr>
        </p:nvSpPr>
        <p:spPr/>
        <p:txBody>
          <a:bodyPr/>
          <a:lstStyle/>
          <a:p>
            <a:r>
              <a:rPr lang="en-US" dirty="0"/>
              <a:t>In your lab use A port scanner tools to find the open ports on your device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bwMode="gray">
          <a:noFill/>
          <a:ln w="9525">
            <a:noFill/>
            <a:miter lim="800000"/>
          </a:ln>
        </p:spPr>
        <p:txBody>
          <a:bodyPr vert="horz" wrap="square" lIns="91440" tIns="45720" rIns="91440" bIns="45720" numCol="1" rtlCol="0" anchor="ctr" anchorCtr="0" compatLnSpc="1">
            <a:normAutofit/>
          </a:bodyPr>
          <a:lstStyle/>
          <a:p>
            <a:r>
              <a:rPr lang="en-US" sz="3600" dirty="0"/>
              <a:t>Part 2 _</a:t>
            </a:r>
            <a:r>
              <a:rPr lang="en-US" sz="3600" dirty="0">
                <a:latin typeface="Arial" panose="020B0604020202020204" pitchFamily="34" charset="0"/>
                <a:cs typeface="Arial" panose="020B0604020202020204" pitchFamily="34" charset="0"/>
              </a:rPr>
              <a:t>Gaining Access (Phase 3) </a:t>
            </a:r>
            <a:endParaRPr lang="en-US" sz="3600" dirty="0">
              <a:latin typeface="Arial" panose="020B0604020202020204" pitchFamily="34" charset="0"/>
              <a:cs typeface="Arial" panose="020B0604020202020204" pitchFamily="34" charset="0"/>
            </a:endParaRPr>
          </a:p>
        </p:txBody>
      </p:sp>
      <p:sp>
        <p:nvSpPr>
          <p:cNvPr id="238595" name="Rectangle 3"/>
          <p:cNvSpPr>
            <a:spLocks noGrp="1" noChangeArrowheads="1"/>
          </p:cNvSpPr>
          <p:nvPr>
            <p:ph idx="1"/>
          </p:nvPr>
        </p:nvSpPr>
        <p:spPr bwMode="gray">
          <a:noFill/>
          <a:extLst>
            <a:ext uri="{91240B29-F687-4F45-9708-019B960494DF}">
              <a14:hiddenLine xmlns:a14="http://schemas.microsoft.com/office/drawing/2010/main" w="12700">
                <a:solidFill>
                  <a:schemeClr val="tx1"/>
                </a:solidFill>
                <a:miter lim="800000"/>
                <a:headEnd/>
                <a:tailEnd/>
              </a14:hiddenLine>
            </a:ext>
          </a:extLst>
        </p:spPr>
        <p:txBody>
          <a:bodyPr>
            <a:normAutofit/>
          </a:bodyPr>
          <a:lstStyle/>
          <a:p>
            <a:r>
              <a:rPr lang="en-US" sz="2800" dirty="0">
                <a:latin typeface="Arial" panose="020B0604020202020204" pitchFamily="34" charset="0"/>
                <a:cs typeface="Arial" panose="020B0604020202020204" pitchFamily="34" charset="0"/>
              </a:rPr>
              <a:t>Gaining Access refers to the true attack phase. The </a:t>
            </a:r>
            <a:r>
              <a:rPr lang="en-US" sz="2800" dirty="0">
                <a:solidFill>
                  <a:srgbClr val="FF0000"/>
                </a:solidFill>
                <a:latin typeface="Arial" panose="020B0604020202020204" pitchFamily="34" charset="0"/>
                <a:cs typeface="Arial" panose="020B0604020202020204" pitchFamily="34" charset="0"/>
              </a:rPr>
              <a:t>hacker exploits the system</a:t>
            </a:r>
            <a:r>
              <a:rPr 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The exploit can occur over a LAN, locally, Internet.</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Examples include buffer overflows, denial of service, session hijacking etc.</a:t>
            </a:r>
            <a:endParaRPr lang="en-US" sz="2800" dirty="0">
              <a:latin typeface="Arial" panose="020B0604020202020204" pitchFamily="34" charset="0"/>
              <a:cs typeface="Arial" panose="020B0604020202020204" pitchFamily="34" charset="0"/>
            </a:endParaRPr>
          </a:p>
          <a:p>
            <a:pPr>
              <a:buFont typeface="Wingdings" panose="05000000000000000000" pitchFamily="2" charset="2"/>
              <a:buNone/>
            </a:pP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bwMode="gray">
          <a:noFill/>
          <a:ln w="9525">
            <a:noFill/>
            <a:miter lim="800000"/>
          </a:ln>
        </p:spPr>
        <p:txBody>
          <a:bodyPr vert="horz" wrap="square" lIns="91440" tIns="45720" rIns="91440" bIns="45720" numCol="1" rtlCol="0" anchor="ctr" anchorCtr="0" compatLnSpc="1">
            <a:normAutofit/>
          </a:bodyPr>
          <a:lstStyle/>
          <a:p>
            <a:r>
              <a:rPr lang="en-US" sz="3600" dirty="0"/>
              <a:t>Part 2 </a:t>
            </a:r>
            <a:r>
              <a:rPr lang="en-US" sz="3600" dirty="0">
                <a:latin typeface="Arial" panose="020B0604020202020204" pitchFamily="34" charset="0"/>
                <a:cs typeface="Arial" panose="020B0604020202020204" pitchFamily="34" charset="0"/>
              </a:rPr>
              <a:t>- Maintaining Access (Phase 4)</a:t>
            </a:r>
            <a:endParaRPr lang="en-US" sz="3600" dirty="0">
              <a:latin typeface="Arial" panose="020B0604020202020204" pitchFamily="34" charset="0"/>
              <a:cs typeface="Arial" panose="020B0604020202020204" pitchFamily="34" charset="0"/>
            </a:endParaRPr>
          </a:p>
        </p:txBody>
      </p:sp>
      <p:sp>
        <p:nvSpPr>
          <p:cNvPr id="239619" name="Rectangle 3"/>
          <p:cNvSpPr>
            <a:spLocks noGrp="1" noChangeArrowheads="1"/>
          </p:cNvSpPr>
          <p:nvPr>
            <p:ph idx="1"/>
          </p:nvPr>
        </p:nvSpPr>
        <p:spPr bwMode="gray">
          <a:noFill/>
          <a:extLst>
            <a:ext uri="{91240B29-F687-4F45-9708-019B960494DF}">
              <a14:hiddenLine xmlns:a14="http://schemas.microsoft.com/office/drawing/2010/main" w="12700">
                <a:solidFill>
                  <a:schemeClr val="tx1"/>
                </a:solidFill>
                <a:miter lim="800000"/>
                <a:headEnd/>
                <a:tailEnd/>
              </a14:hiddenLine>
            </a:ext>
          </a:extLst>
        </p:spPr>
        <p:txBody>
          <a:bodyPr>
            <a:normAutofit/>
          </a:bodyPr>
          <a:lstStyle/>
          <a:p>
            <a:pPr>
              <a:lnSpc>
                <a:spcPct val="120000"/>
              </a:lnSpc>
            </a:pPr>
            <a:r>
              <a:rPr lang="en-US" sz="2800" dirty="0">
                <a:latin typeface="Arial" panose="020B0604020202020204" pitchFamily="34" charset="0"/>
                <a:cs typeface="Arial" panose="020B0604020202020204" pitchFamily="34" charset="0"/>
              </a:rPr>
              <a:t>Maintaining Access refers to the phase when the hacker </a:t>
            </a:r>
            <a:r>
              <a:rPr lang="en-US" sz="2800" dirty="0">
                <a:solidFill>
                  <a:srgbClr val="FF0000"/>
                </a:solidFill>
                <a:latin typeface="Arial" panose="020B0604020202020204" pitchFamily="34" charset="0"/>
                <a:cs typeface="Arial" panose="020B0604020202020204" pitchFamily="34" charset="0"/>
              </a:rPr>
              <a:t>tries to retain his ‘ownership’ of the system</a:t>
            </a:r>
            <a:r>
              <a:rPr lang="en-US"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a:lnSpc>
                <a:spcPct val="120000"/>
              </a:lnSpc>
            </a:pPr>
            <a:r>
              <a:rPr lang="en-US" sz="2800" dirty="0">
                <a:latin typeface="Arial" panose="020B0604020202020204" pitchFamily="34" charset="0"/>
                <a:cs typeface="Arial" panose="020B0604020202020204" pitchFamily="34" charset="0"/>
              </a:rPr>
              <a:t>Sometimes, </a:t>
            </a:r>
            <a:r>
              <a:rPr lang="en-US" sz="2800" dirty="0">
                <a:solidFill>
                  <a:srgbClr val="FF0000"/>
                </a:solidFill>
                <a:latin typeface="Arial" panose="020B0604020202020204" pitchFamily="34" charset="0"/>
                <a:cs typeface="Arial" panose="020B0604020202020204" pitchFamily="34" charset="0"/>
              </a:rPr>
              <a:t>hackers harden the system from other hackers as well (to own the system).</a:t>
            </a:r>
            <a:endParaRPr lang="en-US" sz="2800" dirty="0">
              <a:solidFill>
                <a:srgbClr val="FF0000"/>
              </a:solidFill>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3" name="Slide Number Placeholder 2"/>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bwMode="gray">
          <a:noFill/>
          <a:ln w="9525">
            <a:noFill/>
            <a:miter lim="800000"/>
          </a:ln>
        </p:spPr>
        <p:txBody>
          <a:bodyPr vert="horz" wrap="square" lIns="91440" tIns="45720" rIns="91440" bIns="45720" numCol="1" rtlCol="0" anchor="ctr" anchorCtr="0" compatLnSpc="1">
            <a:normAutofit/>
          </a:bodyPr>
          <a:lstStyle/>
          <a:p>
            <a:r>
              <a:rPr lang="en-US" sz="3600" dirty="0"/>
              <a:t>Part 2</a:t>
            </a:r>
            <a:r>
              <a:rPr lang="en-US" sz="3600" dirty="0">
                <a:latin typeface="Arial" panose="020B0604020202020204" pitchFamily="34" charset="0"/>
                <a:cs typeface="Arial" panose="020B0604020202020204" pitchFamily="34" charset="0"/>
              </a:rPr>
              <a:t>- Covering Tracks(Phase 5)</a:t>
            </a:r>
            <a:endParaRPr lang="en-US" sz="3600" dirty="0">
              <a:latin typeface="Arial" panose="020B0604020202020204" pitchFamily="34" charset="0"/>
              <a:cs typeface="Arial" panose="020B0604020202020204" pitchFamily="34" charset="0"/>
            </a:endParaRPr>
          </a:p>
        </p:txBody>
      </p:sp>
      <p:sp>
        <p:nvSpPr>
          <p:cNvPr id="240643" name="Rectangle 3"/>
          <p:cNvSpPr>
            <a:spLocks noGrp="1" noChangeArrowheads="1"/>
          </p:cNvSpPr>
          <p:nvPr>
            <p:ph idx="1"/>
          </p:nvPr>
        </p:nvSpPr>
        <p:spPr bwMode="gray">
          <a:noFill/>
          <a:extLst>
            <a:ext uri="{91240B29-F687-4F45-9708-019B960494DF}">
              <a14:hiddenLine xmlns:a14="http://schemas.microsoft.com/office/drawing/2010/main" w="12700">
                <a:solidFill>
                  <a:schemeClr val="tx1"/>
                </a:solidFill>
                <a:miter lim="800000"/>
                <a:headEnd/>
                <a:tailEnd/>
              </a14:hiddenLine>
            </a:ext>
          </a:extLst>
        </p:spPr>
        <p:txBody>
          <a:bodyPr>
            <a:noAutofit/>
          </a:bodyPr>
          <a:lstStyle/>
          <a:p>
            <a:r>
              <a:rPr lang="en-US" sz="2800" dirty="0">
                <a:latin typeface="Arial" panose="020B0604020202020204" pitchFamily="34" charset="0"/>
                <a:cs typeface="Arial" panose="020B0604020202020204" pitchFamily="34" charset="0"/>
              </a:rPr>
              <a:t>Covering Tracks refers to the </a:t>
            </a:r>
            <a:r>
              <a:rPr lang="en-US" sz="2800" dirty="0">
                <a:solidFill>
                  <a:srgbClr val="FF0000"/>
                </a:solidFill>
                <a:latin typeface="Arial" panose="020B0604020202020204" pitchFamily="34" charset="0"/>
                <a:cs typeface="Arial" panose="020B0604020202020204" pitchFamily="34" charset="0"/>
              </a:rPr>
              <a:t>activities undertaken by the hacker to extend his misuse of the system without being detected</a:t>
            </a:r>
            <a:r>
              <a:rPr lang="en-US"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Reasons include need for continued use of resources, removing evidence of hacking, avoiding legal action etc.</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Hackers can remain undetected for long periods.</a:t>
            </a: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Part 2 _</a:t>
            </a:r>
            <a:r>
              <a:rPr lang="en-US" sz="3600" dirty="0">
                <a:latin typeface="Arial" panose="020B0604020202020204" pitchFamily="34" charset="0"/>
                <a:cs typeface="Arial" panose="020B0604020202020204" pitchFamily="34" charset="0"/>
              </a:rPr>
              <a:t>Attacks</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91478"/>
            <a:ext cx="6486625" cy="4785485"/>
          </a:xfrm>
        </p:spPr>
        <p:txBody>
          <a:bodyPr>
            <a:noAutofit/>
          </a:bodyPr>
          <a:lstStyle/>
          <a:p>
            <a:pPr algn="just">
              <a:lnSpc>
                <a:spcPct val="150000"/>
              </a:lnSpc>
              <a:buNone/>
            </a:pPr>
            <a:r>
              <a:rPr lang="en-US" sz="2800" dirty="0">
                <a:latin typeface="Arial" panose="020B0604020202020204" pitchFamily="34" charset="0"/>
                <a:cs typeface="Arial" panose="020B0604020202020204" pitchFamily="34" charset="0"/>
              </a:rPr>
              <a:t>	Attack is any attempt to destroy, expose, alter, disable, steal or gain unauthorized access to or make unauthorized use of an asset</a:t>
            </a:r>
            <a:endParaRPr lang="en-US" sz="2800" dirty="0">
              <a:latin typeface="Arial" panose="020B0604020202020204" pitchFamily="34" charset="0"/>
              <a:cs typeface="Arial" panose="020B0604020202020204" pitchFamily="34" charset="0"/>
            </a:endParaRPr>
          </a:p>
          <a:p>
            <a:pPr>
              <a:buNone/>
            </a:pPr>
            <a:endParaRPr lang="en-US" sz="2800" dirty="0">
              <a:latin typeface="Arial" panose="020B0604020202020204" pitchFamily="34" charset="0"/>
              <a:cs typeface="Arial" panose="020B0604020202020204" pitchFamily="34" charset="0"/>
            </a:endParaRPr>
          </a:p>
        </p:txBody>
      </p:sp>
      <p:pic>
        <p:nvPicPr>
          <p:cNvPr id="8" name="Picture 2" descr="How do hackers pick their targets? - Panda Security Mediacenter"/>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2508" r="9317" b="6977"/>
          <a:stretch>
            <a:fillRect/>
          </a:stretch>
        </p:blipFill>
        <p:spPr bwMode="auto">
          <a:xfrm>
            <a:off x="7793661" y="2107006"/>
            <a:ext cx="3810001" cy="3048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Part 2 _</a:t>
            </a:r>
            <a:r>
              <a:rPr lang="en-US" sz="3600" dirty="0">
                <a:latin typeface="Arial" panose="020B0604020202020204" pitchFamily="34" charset="0"/>
                <a:cs typeface="Arial" panose="020B0604020202020204" pitchFamily="34" charset="0"/>
              </a:rPr>
              <a:t>Attack</a:t>
            </a:r>
            <a:r>
              <a:rPr lang="en-US" sz="3200" dirty="0"/>
              <a:t> </a:t>
            </a:r>
            <a:r>
              <a:rPr lang="en-US" sz="3600" dirty="0">
                <a:latin typeface="Arial" panose="020B0604020202020204" pitchFamily="34" charset="0"/>
                <a:cs typeface="Arial" panose="020B0604020202020204" pitchFamily="34" charset="0"/>
              </a:rPr>
              <a:t>Types</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marL="352425" lvl="0" indent="-352425">
              <a:buFont typeface="Wingdings" panose="05000000000000000000" pitchFamily="2" charset="2"/>
              <a:buChar char="§"/>
            </a:pPr>
            <a:r>
              <a:rPr lang="en-US" sz="2800" dirty="0">
                <a:latin typeface="Arial" panose="020B0604020202020204" pitchFamily="34" charset="0"/>
                <a:cs typeface="Arial" panose="020B0604020202020204" pitchFamily="34" charset="0"/>
              </a:rPr>
              <a:t>Passive Attack</a:t>
            </a:r>
            <a:endParaRPr lang="en-US" sz="2800" dirty="0">
              <a:latin typeface="Arial" panose="020B0604020202020204" pitchFamily="34" charset="0"/>
              <a:cs typeface="Arial" panose="020B0604020202020204" pitchFamily="34" charset="0"/>
            </a:endParaRPr>
          </a:p>
          <a:p>
            <a:pPr marL="352425" lvl="0" indent="-352425">
              <a:buFont typeface="Wingdings" panose="05000000000000000000" pitchFamily="2" charset="2"/>
              <a:buChar char="§"/>
            </a:pPr>
            <a:r>
              <a:rPr lang="en-US" sz="2800" dirty="0">
                <a:latin typeface="Arial" panose="020B0604020202020204" pitchFamily="34" charset="0"/>
                <a:cs typeface="Arial" panose="020B0604020202020204" pitchFamily="34" charset="0"/>
              </a:rPr>
              <a:t>Active Attack</a:t>
            </a:r>
            <a:endParaRPr lang="en-US" sz="2800" dirty="0">
              <a:latin typeface="Arial" panose="020B0604020202020204" pitchFamily="34" charset="0"/>
              <a:cs typeface="Arial" panose="020B0604020202020204" pitchFamily="34" charset="0"/>
            </a:endParaRPr>
          </a:p>
          <a:p>
            <a:pPr marL="352425" lvl="0" indent="-352425">
              <a:buFont typeface="Wingdings" panose="05000000000000000000" pitchFamily="2" charset="2"/>
              <a:buChar char="§"/>
            </a:pPr>
            <a:r>
              <a:rPr lang="en-US" sz="2800" dirty="0">
                <a:latin typeface="Arial" panose="020B0604020202020204" pitchFamily="34" charset="0"/>
                <a:cs typeface="Arial" panose="020B0604020202020204" pitchFamily="34" charset="0"/>
              </a:rPr>
              <a:t>Phishing Attack</a:t>
            </a:r>
            <a:endParaRPr lang="en-US" sz="2800" dirty="0">
              <a:latin typeface="Arial" panose="020B0604020202020204" pitchFamily="34" charset="0"/>
              <a:cs typeface="Arial" panose="020B0604020202020204" pitchFamily="34" charset="0"/>
            </a:endParaRPr>
          </a:p>
          <a:p>
            <a:pPr marL="352425" lvl="0" indent="-352425">
              <a:buFont typeface="Wingdings" panose="05000000000000000000" pitchFamily="2" charset="2"/>
              <a:buChar char="§"/>
            </a:pPr>
            <a:r>
              <a:rPr lang="en-US" sz="2800" dirty="0">
                <a:latin typeface="Arial" panose="020B0604020202020204" pitchFamily="34" charset="0"/>
                <a:cs typeface="Arial" panose="020B0604020202020204" pitchFamily="34" charset="0"/>
              </a:rPr>
              <a:t>Hijack Attack</a:t>
            </a:r>
            <a:endParaRPr lang="en-US" sz="2800" dirty="0">
              <a:latin typeface="Arial" panose="020B0604020202020204" pitchFamily="34" charset="0"/>
              <a:cs typeface="Arial" panose="020B0604020202020204" pitchFamily="34" charset="0"/>
            </a:endParaRPr>
          </a:p>
          <a:p>
            <a:pPr marL="352425" lvl="0" indent="-352425">
              <a:buFont typeface="Wingdings" panose="05000000000000000000" pitchFamily="2" charset="2"/>
              <a:buChar char="§"/>
            </a:pPr>
            <a:r>
              <a:rPr lang="en-US" sz="2800" dirty="0">
                <a:latin typeface="Arial" panose="020B0604020202020204" pitchFamily="34" charset="0"/>
                <a:cs typeface="Arial" panose="020B0604020202020204" pitchFamily="34" charset="0"/>
              </a:rPr>
              <a:t>Spoof Attack</a:t>
            </a:r>
            <a:endParaRPr lang="en-US" sz="2800" dirty="0">
              <a:latin typeface="Arial" panose="020B0604020202020204" pitchFamily="34" charset="0"/>
              <a:cs typeface="Arial" panose="020B0604020202020204" pitchFamily="34" charset="0"/>
            </a:endParaRPr>
          </a:p>
          <a:p>
            <a:pPr marL="352425" lvl="0" indent="-352425">
              <a:buFont typeface="Wingdings" panose="05000000000000000000" pitchFamily="2" charset="2"/>
              <a:buChar char="§"/>
            </a:pPr>
            <a:r>
              <a:rPr lang="en-US" sz="2800" dirty="0">
                <a:latin typeface="Arial" panose="020B0604020202020204" pitchFamily="34" charset="0"/>
                <a:cs typeface="Arial" panose="020B0604020202020204" pitchFamily="34" charset="0"/>
              </a:rPr>
              <a:t>Buffer Overflow Attack</a:t>
            </a:r>
            <a:endParaRPr lang="en-US" sz="2800" dirty="0">
              <a:latin typeface="Arial" panose="020B0604020202020204" pitchFamily="34" charset="0"/>
              <a:cs typeface="Arial" panose="020B0604020202020204" pitchFamily="34" charset="0"/>
            </a:endParaRPr>
          </a:p>
          <a:p>
            <a:pPr marL="352425" lvl="0" indent="-352425">
              <a:buFont typeface="Wingdings" panose="05000000000000000000" pitchFamily="2" charset="2"/>
              <a:buChar char="§"/>
            </a:pPr>
            <a:r>
              <a:rPr lang="en-US" sz="2800" dirty="0">
                <a:latin typeface="Arial" panose="020B0604020202020204" pitchFamily="34" charset="0"/>
                <a:cs typeface="Arial" panose="020B0604020202020204" pitchFamily="34" charset="0"/>
              </a:rPr>
              <a:t>Exploit Attack</a:t>
            </a:r>
            <a:endParaRPr lang="en-US" sz="2800" dirty="0">
              <a:latin typeface="Arial" panose="020B0604020202020204" pitchFamily="34" charset="0"/>
              <a:cs typeface="Arial" panose="020B0604020202020204" pitchFamily="34" charset="0"/>
            </a:endParaRPr>
          </a:p>
          <a:p>
            <a:pPr marL="352425" lvl="0" indent="-352425">
              <a:buFont typeface="Wingdings" panose="05000000000000000000" pitchFamily="2" charset="2"/>
              <a:buChar char="§"/>
            </a:pPr>
            <a:r>
              <a:rPr lang="en-US" sz="2800" dirty="0">
                <a:latin typeface="Arial" panose="020B0604020202020204" pitchFamily="34" charset="0"/>
                <a:cs typeface="Arial" panose="020B0604020202020204" pitchFamily="34" charset="0"/>
              </a:rPr>
              <a:t>Password Attack</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96975" y="1608742"/>
            <a:ext cx="5029200" cy="3976687"/>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3600" dirty="0"/>
              <a:t>Part 2_</a:t>
            </a:r>
            <a:r>
              <a:rPr lang="en-US" sz="3600" dirty="0">
                <a:latin typeface="Arial" panose="020B0604020202020204" pitchFamily="34" charset="0"/>
                <a:cs typeface="Arial" panose="020B0604020202020204" pitchFamily="34" charset="0"/>
              </a:rPr>
              <a:t>Passive attack VS Active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91478"/>
            <a:ext cx="8488680" cy="4785485"/>
          </a:xfrm>
        </p:spPr>
        <p:txBody>
          <a:bodyPr>
            <a:noAutofit/>
          </a:bodyPr>
          <a:lstStyle/>
          <a:p>
            <a:pPr>
              <a:buFont typeface="Wingdings" panose="05000000000000000000" pitchFamily="2" charset="2"/>
              <a:buChar char="§"/>
            </a:pPr>
            <a:r>
              <a:rPr lang="en-US" sz="2800" b="1" dirty="0">
                <a:latin typeface="Arial" panose="020B0604020202020204" pitchFamily="34" charset="0"/>
                <a:cs typeface="Arial" panose="020B0604020202020204" pitchFamily="34" charset="0"/>
              </a:rPr>
              <a:t>Passive attack</a:t>
            </a:r>
            <a:r>
              <a:rPr lang="en-US" sz="2800" dirty="0">
                <a:latin typeface="Arial" panose="020B0604020202020204" pitchFamily="34" charset="0"/>
                <a:cs typeface="Arial" panose="020B0604020202020204" pitchFamily="34" charset="0"/>
              </a:rPr>
              <a:t> attempts </a:t>
            </a:r>
            <a:r>
              <a:rPr lang="en-US" sz="2800" b="1" dirty="0">
                <a:latin typeface="Arial" panose="020B0604020202020204" pitchFamily="34" charset="0"/>
                <a:cs typeface="Arial" panose="020B0604020202020204" pitchFamily="34" charset="0"/>
              </a:rPr>
              <a:t>to take the information </a:t>
            </a:r>
            <a:r>
              <a:rPr lang="en-US" sz="2800" dirty="0">
                <a:latin typeface="Arial" panose="020B0604020202020204" pitchFamily="34" charset="0"/>
                <a:cs typeface="Arial" panose="020B0604020202020204" pitchFamily="34" charset="0"/>
              </a:rPr>
              <a:t>from the system and </a:t>
            </a:r>
            <a:r>
              <a:rPr lang="en-US" sz="2800" b="1" dirty="0">
                <a:latin typeface="Arial" panose="020B0604020202020204" pitchFamily="34" charset="0"/>
                <a:cs typeface="Arial" panose="020B0604020202020204" pitchFamily="34" charset="0"/>
              </a:rPr>
              <a:t>does not affect any system resources and its operations.</a:t>
            </a:r>
            <a:endParaRPr lang="en-US" sz="2800" b="1"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b="1" dirty="0">
                <a:latin typeface="Arial" panose="020B0604020202020204" pitchFamily="34" charset="0"/>
                <a:cs typeface="Arial" panose="020B0604020202020204" pitchFamily="34" charset="0"/>
              </a:rPr>
              <a:t>Ex : Cookies , Spyware , Wireshark </a:t>
            </a: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800" b="1" dirty="0">
                <a:latin typeface="Arial" panose="020B0604020202020204" pitchFamily="34" charset="0"/>
                <a:cs typeface="Arial" panose="020B0604020202020204" pitchFamily="34" charset="0"/>
              </a:rPr>
              <a:t>Active attack </a:t>
            </a:r>
            <a:r>
              <a:rPr lang="en-US" sz="2800" dirty="0">
                <a:latin typeface="Arial" panose="020B0604020202020204" pitchFamily="34" charset="0"/>
                <a:cs typeface="Arial" panose="020B0604020202020204" pitchFamily="34" charset="0"/>
              </a:rPr>
              <a:t>attempts to </a:t>
            </a:r>
            <a:r>
              <a:rPr lang="en-US" sz="2800" b="1" dirty="0">
                <a:latin typeface="Arial" panose="020B0604020202020204" pitchFamily="34" charset="0"/>
                <a:cs typeface="Arial" panose="020B0604020202020204" pitchFamily="34" charset="0"/>
              </a:rPr>
              <a:t>change</a:t>
            </a:r>
            <a:r>
              <a:rPr lang="en-US" sz="2800" dirty="0">
                <a:latin typeface="Arial" panose="020B0604020202020204" pitchFamily="34" charset="0"/>
                <a:cs typeface="Arial" panose="020B0604020202020204" pitchFamily="34" charset="0"/>
              </a:rPr>
              <a:t> the system resources or affect their usual operations.</a:t>
            </a:r>
            <a:endParaRPr lang="en-US" sz="2800"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b="1" dirty="0">
                <a:latin typeface="Arial" panose="020B0604020202020204" pitchFamily="34" charset="0"/>
                <a:cs typeface="Arial" panose="020B0604020202020204" pitchFamily="34" charset="0"/>
              </a:rPr>
              <a:t>Ex : Ransomware, Viruses, worms</a:t>
            </a: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sz="28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1"/>
          <a:stretch>
            <a:fillRect/>
          </a:stretch>
        </p:blipFill>
        <p:spPr>
          <a:xfrm>
            <a:off x="9767102" y="1479755"/>
            <a:ext cx="1586698" cy="184772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 name="Picture 7"/>
          <p:cNvPicPr>
            <a:picLocks noChangeAspect="1"/>
          </p:cNvPicPr>
          <p:nvPr/>
        </p:nvPicPr>
        <p:blipFill>
          <a:blip r:embed="rId2"/>
          <a:stretch>
            <a:fillRect/>
          </a:stretch>
        </p:blipFill>
        <p:spPr>
          <a:xfrm>
            <a:off x="9805034" y="4037450"/>
            <a:ext cx="1586698" cy="18228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(Cyber Security Essentials)</a:t>
            </a:r>
            <a:endParaRPr lang="en-US" dirty="0"/>
          </a:p>
        </p:txBody>
      </p:sp>
      <p:sp>
        <p:nvSpPr>
          <p:cNvPr id="3" name="Content Placeholder 2"/>
          <p:cNvSpPr>
            <a:spLocks noGrp="1"/>
          </p:cNvSpPr>
          <p:nvPr>
            <p:ph idx="1"/>
          </p:nvPr>
        </p:nvSpPr>
        <p:spPr/>
        <p:txBody>
          <a:bodyPr>
            <a:normAutofit/>
          </a:bodyPr>
          <a:lstStyle/>
          <a:p>
            <a:pPr algn="ctr"/>
            <a:endParaRPr lang="en-US" sz="4000" b="1" dirty="0"/>
          </a:p>
          <a:p>
            <a:pPr marL="0" indent="0" algn="ctr">
              <a:buNone/>
            </a:pPr>
            <a:endParaRPr lang="en-US" sz="4000" b="1" dirty="0"/>
          </a:p>
          <a:p>
            <a:pPr marL="0" indent="0" algn="ctr">
              <a:buNone/>
            </a:pPr>
            <a:r>
              <a:rPr lang="en-US" sz="4000" b="1" dirty="0">
                <a:solidFill>
                  <a:srgbClr val="C00000"/>
                </a:solidFill>
              </a:rPr>
              <a:t>Cyber Security</a:t>
            </a:r>
            <a:br>
              <a:rPr lang="en-US" sz="4000" b="1" dirty="0">
                <a:solidFill>
                  <a:srgbClr val="C00000"/>
                </a:solidFill>
              </a:rPr>
            </a:br>
            <a:r>
              <a:rPr lang="en-US" sz="4000" b="1" dirty="0">
                <a:solidFill>
                  <a:srgbClr val="C00000"/>
                </a:solidFill>
              </a:rPr>
              <a:t> Essentials</a:t>
            </a:r>
            <a:endParaRPr lang="en-US" sz="4000" b="1" dirty="0">
              <a:solidFill>
                <a:srgbClr val="C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bwMode="auto">
          <a:xfrm>
            <a:off x="566928" y="1248508"/>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cs typeface="+mn-cs"/>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cs typeface="+mn-cs"/>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cs typeface="+mn-cs"/>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cs typeface="+mn-cs"/>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cs typeface="+mn-cs"/>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cs typeface="+mn-cs"/>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cs typeface="+mn-cs"/>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cs typeface="+mn-cs"/>
              </a:defRPr>
            </a:lvl9pPr>
          </a:lstStyle>
          <a:p>
            <a:pPr marL="342900" marR="0" lvl="0" indent="-342900" algn="l" defTabSz="914400" rtl="0" eaLnBrk="0" fontAlgn="base" latinLnBrk="0" hangingPunct="0">
              <a:lnSpc>
                <a:spcPct val="100000"/>
              </a:lnSpc>
              <a:spcBef>
                <a:spcPct val="20000"/>
              </a:spcBef>
              <a:spcAft>
                <a:spcPct val="0"/>
              </a:spcAft>
              <a:buClr>
                <a:srgbClr val="009999"/>
              </a:buClr>
              <a:buSzPct val="65000"/>
              <a:buFont typeface="Wingdings" panose="05000000000000000000" pitchFamily="2" charset="2"/>
              <a:buChar char="n"/>
              <a:defRPr/>
            </a:pPr>
            <a:r>
              <a:rPr kumimoji="0" lang="en-US" sz="3000" b="1" i="0" u="none" strike="noStrike" kern="0" cap="none" spc="0" normalizeH="0" baseline="0" noProof="0" dirty="0">
                <a:ln>
                  <a:noFill/>
                </a:ln>
                <a:solidFill>
                  <a:srgbClr val="C00000"/>
                </a:solidFill>
                <a:effectLst/>
                <a:uLnTx/>
                <a:uFillTx/>
                <a:latin typeface="Arial" panose="020B0604020202020204"/>
                <a:ea typeface="+mn-ea"/>
                <a:cs typeface="Arial" panose="020B0604020202020204"/>
              </a:rPr>
              <a:t>Social engineering</a:t>
            </a:r>
            <a:r>
              <a:rPr kumimoji="0" lang="en-US" sz="3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rPr>
              <a:t> is a term that refers to the ability of something or someone to influence the behavior of a group of people. </a:t>
            </a:r>
            <a:endParaRPr kumimoji="0" lang="en-US" sz="3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endParaRPr>
          </a:p>
        </p:txBody>
      </p:sp>
      <p:pic>
        <p:nvPicPr>
          <p:cNvPr id="7" name="Picture 6"/>
          <p:cNvPicPr>
            <a:picLocks noChangeAspect="1"/>
          </p:cNvPicPr>
          <p:nvPr/>
        </p:nvPicPr>
        <p:blipFill>
          <a:blip r:embed="rId1"/>
          <a:stretch>
            <a:fillRect/>
          </a:stretch>
        </p:blipFill>
        <p:spPr>
          <a:xfrm>
            <a:off x="2075936" y="2534400"/>
            <a:ext cx="8619300" cy="3702033"/>
          </a:xfrm>
          <a:prstGeom prst="rect">
            <a:avLst/>
          </a:prstGeom>
        </p:spPr>
      </p:pic>
      <p:sp>
        <p:nvSpPr>
          <p:cNvPr id="5" name="Title 4"/>
          <p:cNvSpPr>
            <a:spLocks noGrp="1"/>
          </p:cNvSpPr>
          <p:nvPr>
            <p:ph type="title"/>
          </p:nvPr>
        </p:nvSpPr>
        <p:spPr/>
        <p:txBody>
          <a:bodyPr/>
          <a:lstStyle/>
          <a:p>
            <a:r>
              <a:rPr lang="en-US" dirty="0"/>
              <a:t>Part 2_ </a:t>
            </a:r>
            <a:r>
              <a:rPr lang="en-US" kern="0" dirty="0">
                <a:latin typeface="Arial" panose="020B0604020202020204"/>
                <a:cs typeface="Arial" panose="020B0604020202020204"/>
              </a:rPr>
              <a:t>Social engineering</a:t>
            </a:r>
            <a:r>
              <a:rPr lang="en-US" b="0" kern="0" dirty="0">
                <a:latin typeface="Arial" panose="020B0604020202020204"/>
                <a:cs typeface="Arial" panose="020B0604020202020204"/>
              </a:rPr>
              <a:t> </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Part 2_</a:t>
            </a:r>
            <a:r>
              <a:rPr lang="en-US" sz="3600" dirty="0">
                <a:latin typeface="Arial" panose="020B0604020202020204" pitchFamily="34" charset="0"/>
                <a:cs typeface="Arial" panose="020B0604020202020204" pitchFamily="34" charset="0"/>
              </a:rPr>
              <a:t>PHISHING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199" y="1391478"/>
            <a:ext cx="8478795" cy="4785485"/>
          </a:xfrm>
        </p:spPr>
        <p:txBody>
          <a:bodyPr>
            <a:noAutofit/>
          </a:bodyPr>
          <a:lstStyle/>
          <a:p>
            <a:pPr algn="just">
              <a:lnSpc>
                <a:spcPct val="170000"/>
              </a:lnSpc>
              <a:buNone/>
            </a:pPr>
            <a:r>
              <a:rPr lang="en-US" sz="2000" dirty="0">
                <a:latin typeface="Arial" panose="020B0604020202020204" pitchFamily="34" charset="0"/>
                <a:cs typeface="Arial" panose="020B0604020202020204" pitchFamily="34" charset="0"/>
              </a:rPr>
              <a:t> In </a:t>
            </a:r>
            <a:r>
              <a:rPr lang="en-US" sz="2000" b="1" dirty="0">
                <a:latin typeface="Arial" panose="020B0604020202020204" pitchFamily="34" charset="0"/>
                <a:cs typeface="Arial" panose="020B0604020202020204" pitchFamily="34" charset="0"/>
              </a:rPr>
              <a:t>phishing attack</a:t>
            </a:r>
            <a:endParaRPr lang="en-US" sz="2000" b="1" dirty="0">
              <a:latin typeface="Arial" panose="020B0604020202020204" pitchFamily="34" charset="0"/>
              <a:cs typeface="Arial" panose="020B0604020202020204" pitchFamily="34" charset="0"/>
            </a:endParaRPr>
          </a:p>
          <a:p>
            <a:pPr algn="just">
              <a:lnSpc>
                <a:spcPct val="170000"/>
              </a:lnSpc>
            </a:pPr>
            <a:r>
              <a:rPr lang="en-US" sz="2000" dirty="0">
                <a:latin typeface="Arial" panose="020B0604020202020204" pitchFamily="34" charset="0"/>
                <a:cs typeface="Arial" panose="020B0604020202020204" pitchFamily="34" charset="0"/>
              </a:rPr>
              <a:t> the hacker creates </a:t>
            </a:r>
            <a:r>
              <a:rPr lang="en-US" sz="2000" dirty="0">
                <a:solidFill>
                  <a:srgbClr val="FF0000"/>
                </a:solidFill>
                <a:latin typeface="Arial" panose="020B0604020202020204" pitchFamily="34" charset="0"/>
                <a:cs typeface="Arial" panose="020B0604020202020204" pitchFamily="34" charset="0"/>
              </a:rPr>
              <a:t>a fake web site</a:t>
            </a:r>
            <a:r>
              <a:rPr lang="en-US" sz="2000" dirty="0">
                <a:latin typeface="Arial" panose="020B0604020202020204" pitchFamily="34" charset="0"/>
                <a:cs typeface="Arial" panose="020B0604020202020204" pitchFamily="34" charset="0"/>
              </a:rPr>
              <a:t> that </a:t>
            </a:r>
            <a:r>
              <a:rPr lang="en-US" sz="2000" dirty="0">
                <a:solidFill>
                  <a:srgbClr val="FF0000"/>
                </a:solidFill>
                <a:latin typeface="Arial" panose="020B0604020202020204" pitchFamily="34" charset="0"/>
                <a:cs typeface="Arial" panose="020B0604020202020204" pitchFamily="34" charset="0"/>
              </a:rPr>
              <a:t>looks exactly like a popular site</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algn="just">
              <a:lnSpc>
                <a:spcPct val="170000"/>
              </a:lnSpc>
            </a:pPr>
            <a:r>
              <a:rPr lang="en-US" sz="2000" b="1" dirty="0">
                <a:latin typeface="Arial" panose="020B0604020202020204" pitchFamily="34" charset="0"/>
                <a:cs typeface="Arial" panose="020B0604020202020204" pitchFamily="34" charset="0"/>
              </a:rPr>
              <a:t>The phishing part of the attack is that the hacker sends</a:t>
            </a:r>
            <a:endParaRPr lang="en-US" sz="2000" b="1" dirty="0">
              <a:latin typeface="Arial" panose="020B0604020202020204" pitchFamily="34" charset="0"/>
              <a:cs typeface="Arial" panose="020B0604020202020204" pitchFamily="34" charset="0"/>
            </a:endParaRPr>
          </a:p>
          <a:p>
            <a:pPr lvl="1" algn="just">
              <a:lnSpc>
                <a:spcPct val="170000"/>
              </a:lnSpc>
            </a:pPr>
            <a:r>
              <a:rPr lang="en-US" sz="1600" b="1" dirty="0">
                <a:latin typeface="Arial" panose="020B0604020202020204" pitchFamily="34" charset="0"/>
                <a:cs typeface="Arial" panose="020B0604020202020204" pitchFamily="34" charset="0"/>
              </a:rPr>
              <a:t> An e-mail message , </a:t>
            </a:r>
            <a:r>
              <a:rPr lang="en-US" sz="1600" b="1" dirty="0" err="1">
                <a:latin typeface="Arial" panose="020B0604020202020204" pitchFamily="34" charset="0"/>
                <a:cs typeface="Arial" panose="020B0604020202020204" pitchFamily="34" charset="0"/>
              </a:rPr>
              <a:t>Sms</a:t>
            </a:r>
            <a:r>
              <a:rPr lang="en-US" sz="1600" b="1" dirty="0">
                <a:latin typeface="Arial" panose="020B0604020202020204" pitchFamily="34" charset="0"/>
                <a:cs typeface="Arial" panose="020B0604020202020204" pitchFamily="34" charset="0"/>
              </a:rPr>
              <a:t> message </a:t>
            </a:r>
            <a:endParaRPr lang="en-US" sz="1600" b="1" dirty="0">
              <a:latin typeface="Arial" panose="020B0604020202020204" pitchFamily="34" charset="0"/>
              <a:cs typeface="Arial" panose="020B0604020202020204" pitchFamily="34" charset="0"/>
            </a:endParaRPr>
          </a:p>
          <a:p>
            <a:pPr algn="just">
              <a:lnSpc>
                <a:spcPct val="170000"/>
              </a:lnSpc>
            </a:pPr>
            <a:r>
              <a:rPr lang="en-US" sz="2000" b="1" dirty="0">
                <a:latin typeface="Arial" panose="020B0604020202020204" pitchFamily="34" charset="0"/>
                <a:cs typeface="Arial" panose="020B0604020202020204" pitchFamily="34" charset="0"/>
              </a:rPr>
              <a:t> </a:t>
            </a:r>
            <a:r>
              <a:rPr lang="en-US" sz="2000" b="1" dirty="0">
                <a:solidFill>
                  <a:srgbClr val="FF0000"/>
                </a:solidFill>
                <a:latin typeface="Arial" panose="020B0604020202020204" pitchFamily="34" charset="0"/>
                <a:cs typeface="Arial" panose="020B0604020202020204" pitchFamily="34" charset="0"/>
              </a:rPr>
              <a:t>trying to trick the user into clicking a link </a:t>
            </a:r>
            <a:r>
              <a:rPr lang="en-US" sz="2000" b="1" dirty="0">
                <a:latin typeface="Arial" panose="020B0604020202020204" pitchFamily="34" charset="0"/>
                <a:cs typeface="Arial" panose="020B0604020202020204" pitchFamily="34" charset="0"/>
              </a:rPr>
              <a:t>that </a:t>
            </a:r>
            <a:r>
              <a:rPr lang="en-US" sz="2000" b="1" dirty="0">
                <a:solidFill>
                  <a:srgbClr val="FF0000"/>
                </a:solidFill>
                <a:latin typeface="Arial" panose="020B0604020202020204" pitchFamily="34" charset="0"/>
                <a:cs typeface="Arial" panose="020B0604020202020204" pitchFamily="34" charset="0"/>
              </a:rPr>
              <a:t>leads to the fake site</a:t>
            </a:r>
            <a:r>
              <a:rPr lang="en-US" sz="2000" b="1" dirty="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a:p>
            <a:pPr lvl="1" algn="just">
              <a:lnSpc>
                <a:spcPct val="170000"/>
              </a:lnSpc>
            </a:pPr>
            <a:r>
              <a:rPr lang="en-US" sz="1600" dirty="0">
                <a:latin typeface="Arial" panose="020B0604020202020204" pitchFamily="34" charset="0"/>
                <a:cs typeface="Arial" panose="020B0604020202020204" pitchFamily="34" charset="0"/>
              </a:rPr>
              <a:t>When the user attempts to log on with their account information, the </a:t>
            </a:r>
            <a:r>
              <a:rPr lang="en-US" sz="1600" dirty="0">
                <a:solidFill>
                  <a:srgbClr val="FF0000"/>
                </a:solidFill>
                <a:latin typeface="Arial" panose="020B0604020202020204" pitchFamily="34" charset="0"/>
                <a:cs typeface="Arial" panose="020B0604020202020204" pitchFamily="34" charset="0"/>
              </a:rPr>
              <a:t>hacker records the username and password and then tries that information on the real site.</a:t>
            </a:r>
            <a:endParaRPr lang="en-US" sz="1600" dirty="0">
              <a:solidFill>
                <a:srgbClr val="FF0000"/>
              </a:solidFill>
              <a:latin typeface="Arial" panose="020B0604020202020204" pitchFamily="34" charset="0"/>
              <a:cs typeface="Arial" panose="020B0604020202020204" pitchFamily="34" charset="0"/>
            </a:endParaRPr>
          </a:p>
          <a:p>
            <a:pPr algn="just">
              <a:buNone/>
            </a:pP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1"/>
          <a:stretch>
            <a:fillRect/>
          </a:stretch>
        </p:blipFill>
        <p:spPr>
          <a:xfrm>
            <a:off x="9316995" y="1872932"/>
            <a:ext cx="2704631" cy="3135828"/>
          </a:xfrm>
          <a:prstGeom prst="ellipse">
            <a:avLst/>
          </a:prstGeom>
          <a:ln>
            <a:noFill/>
          </a:ln>
          <a:effectLst>
            <a:softEdge rad="112500"/>
          </a:effec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Part 2_</a:t>
            </a:r>
            <a:r>
              <a:rPr lang="en-US" sz="3600" dirty="0">
                <a:latin typeface="Arial" panose="020B0604020202020204" pitchFamily="34" charset="0"/>
                <a:cs typeface="Arial" panose="020B0604020202020204" pitchFamily="34" charset="0"/>
              </a:rPr>
              <a:t>Find the fake one ?</a:t>
            </a:r>
            <a:endParaRPr lang="en-US" sz="36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1"/>
          <a:stretch>
            <a:fillRect/>
          </a:stretch>
        </p:blipFill>
        <p:spPr>
          <a:xfrm>
            <a:off x="6429676" y="1241658"/>
            <a:ext cx="4196748" cy="4784725"/>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14" y="1241658"/>
            <a:ext cx="4437185" cy="462508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Insider Attack</a:t>
            </a:r>
            <a:endParaRPr lang="en-US" sz="3600" dirty="0">
              <a:latin typeface="Arial" panose="020B0604020202020204" pitchFamily="34" charset="0"/>
              <a:cs typeface="Arial" panose="020B0604020202020204" pitchFamily="34" charset="0"/>
            </a:endParaRPr>
          </a:p>
        </p:txBody>
      </p:sp>
      <p:pic>
        <p:nvPicPr>
          <p:cNvPr id="8" name="Picture 2"/>
          <p:cNvPicPr>
            <a:picLocks noGrp="1" noChangeAspect="1" noChangeArrowheads="1"/>
          </p:cNvPicPr>
          <p:nvPr>
            <p:ph idx="1"/>
          </p:nvPr>
        </p:nvPicPr>
        <p:blipFill>
          <a:blip r:embed="rId1"/>
          <a:stretch>
            <a:fillRect/>
          </a:stretch>
        </p:blipFill>
        <p:spPr bwMode="auto">
          <a:xfrm>
            <a:off x="1827546" y="1559293"/>
            <a:ext cx="8536908" cy="4129238"/>
          </a:xfrm>
          <a:prstGeom prst="rect">
            <a:avLst/>
          </a:prstGeom>
          <a:noFill/>
          <a:ln w="9525" cap="flat" cmpd="sng" algn="ctr">
            <a:noFill/>
            <a:prstDash val="solid"/>
            <a:miter lim="800000"/>
            <a:headEnd type="none" w="med" len="med"/>
            <a:tailEnd type="none" w="med" len="med"/>
          </a:ln>
          <a:effec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Part 2_</a:t>
            </a:r>
            <a:r>
              <a:rPr lang="en-US" sz="3600" dirty="0">
                <a:latin typeface="Arial" panose="020B0604020202020204" pitchFamily="34" charset="0"/>
                <a:cs typeface="Arial" panose="020B0604020202020204" pitchFamily="34" charset="0"/>
              </a:rPr>
              <a:t>HIJACK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1" y="1391478"/>
            <a:ext cx="7054516" cy="4785485"/>
          </a:xfrm>
        </p:spPr>
        <p:txBody>
          <a:bodyPr>
            <a:noAutofit/>
          </a:bodyPr>
          <a:lstStyle/>
          <a:p>
            <a:pPr algn="just">
              <a:lnSpc>
                <a:spcPct val="160000"/>
              </a:lnSpc>
              <a:buNone/>
            </a:pPr>
            <a:r>
              <a:rPr lang="en-US" sz="2400" dirty="0">
                <a:latin typeface="Arial" panose="020B0604020202020204" pitchFamily="34" charset="0"/>
                <a:cs typeface="Arial" panose="020B0604020202020204" pitchFamily="34" charset="0"/>
              </a:rPr>
              <a:t>	In a </a:t>
            </a:r>
            <a:r>
              <a:rPr lang="en-US" sz="2400" b="1" dirty="0">
                <a:latin typeface="Arial" panose="020B0604020202020204" pitchFamily="34" charset="0"/>
                <a:cs typeface="Arial" panose="020B0604020202020204" pitchFamily="34" charset="0"/>
              </a:rPr>
              <a:t>hijack attack</a:t>
            </a:r>
            <a:r>
              <a:rPr lang="en-US" sz="2400" dirty="0">
                <a:latin typeface="Arial" panose="020B0604020202020204" pitchFamily="34" charset="0"/>
                <a:cs typeface="Arial" panose="020B0604020202020204" pitchFamily="34" charset="0"/>
              </a:rPr>
              <a:t>, a hacker </a:t>
            </a:r>
            <a:r>
              <a:rPr lang="en-US" sz="2400" dirty="0">
                <a:solidFill>
                  <a:srgbClr val="FF0000"/>
                </a:solidFill>
                <a:latin typeface="Arial" panose="020B0604020202020204" pitchFamily="34" charset="0"/>
                <a:cs typeface="Arial" panose="020B0604020202020204" pitchFamily="34" charset="0"/>
              </a:rPr>
              <a:t>takes over a session </a:t>
            </a:r>
            <a:r>
              <a:rPr lang="en-US" sz="2400" dirty="0">
                <a:latin typeface="Arial" panose="020B0604020202020204" pitchFamily="34" charset="0"/>
                <a:cs typeface="Arial" panose="020B0604020202020204" pitchFamily="34" charset="0"/>
              </a:rPr>
              <a:t>between </a:t>
            </a:r>
            <a:r>
              <a:rPr lang="en-US" sz="2400" dirty="0">
                <a:solidFill>
                  <a:srgbClr val="FF0000"/>
                </a:solidFill>
                <a:latin typeface="Arial" panose="020B0604020202020204" pitchFamily="34" charset="0"/>
                <a:cs typeface="Arial" panose="020B0604020202020204" pitchFamily="34" charset="0"/>
              </a:rPr>
              <a:t>you and another individual and disconnects the other individual from the communication</a:t>
            </a:r>
            <a:r>
              <a:rPr lang="en-US" sz="2400" dirty="0">
                <a:latin typeface="Arial" panose="020B0604020202020204" pitchFamily="34" charset="0"/>
                <a:cs typeface="Arial" panose="020B0604020202020204" pitchFamily="34" charset="0"/>
              </a:rPr>
              <a:t>. You still believe that you are </a:t>
            </a:r>
            <a:r>
              <a:rPr lang="en-US" sz="2400" dirty="0">
                <a:solidFill>
                  <a:srgbClr val="FF0000"/>
                </a:solidFill>
                <a:latin typeface="Arial" panose="020B0604020202020204" pitchFamily="34" charset="0"/>
                <a:cs typeface="Arial" panose="020B0604020202020204" pitchFamily="34" charset="0"/>
              </a:rPr>
              <a:t>talking to the original party and may send private information to the hacker by accident.</a:t>
            </a:r>
            <a:endParaRPr lang="en-US" sz="2400" dirty="0">
              <a:solidFill>
                <a:srgbClr val="FF0000"/>
              </a:solidFill>
              <a:latin typeface="Arial" panose="020B0604020202020204" pitchFamily="34" charset="0"/>
              <a:cs typeface="Arial" panose="020B0604020202020204" pitchFamily="34" charset="0"/>
            </a:endParaRPr>
          </a:p>
          <a:p>
            <a:pPr algn="just">
              <a:buNone/>
            </a:pPr>
            <a:r>
              <a:rPr lang="en-US"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a:buNone/>
            </a:pPr>
            <a:endParaRPr lang="en-US" sz="24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1"/>
          <a:stretch>
            <a:fillRect/>
          </a:stretch>
        </p:blipFill>
        <p:spPr>
          <a:xfrm>
            <a:off x="8182875" y="1557124"/>
            <a:ext cx="3432345" cy="3288943"/>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latin typeface="Arial" panose="020B0604020202020204" pitchFamily="34" charset="0"/>
                <a:cs typeface="Arial" panose="020B0604020202020204" pitchFamily="34" charset="0"/>
              </a:rPr>
              <a:t>Part 2_BUFFER OVERFLOW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91478"/>
            <a:ext cx="6955461" cy="4785485"/>
          </a:xfrm>
        </p:spPr>
        <p:txBody>
          <a:bodyPr>
            <a:normAutofit/>
          </a:bodyPr>
          <a:lstStyle/>
          <a:p>
            <a:pPr algn="just">
              <a:lnSpc>
                <a:spcPct val="150000"/>
              </a:lnSpc>
              <a:buNone/>
            </a:pPr>
            <a:r>
              <a:rPr lang="en-US" sz="2200" dirty="0">
                <a:latin typeface="Arial" panose="020B0604020202020204" pitchFamily="34" charset="0"/>
                <a:cs typeface="Arial" panose="020B0604020202020204" pitchFamily="34" charset="0"/>
              </a:rPr>
              <a:t>	A </a:t>
            </a:r>
            <a:r>
              <a:rPr lang="en-US" sz="2200" b="1" dirty="0">
                <a:latin typeface="Arial" panose="020B0604020202020204" pitchFamily="34" charset="0"/>
                <a:cs typeface="Arial" panose="020B0604020202020204" pitchFamily="34" charset="0"/>
              </a:rPr>
              <a:t>buffer overflow </a:t>
            </a:r>
            <a:r>
              <a:rPr lang="en-US" sz="2200" dirty="0">
                <a:latin typeface="Arial" panose="020B0604020202020204" pitchFamily="34" charset="0"/>
                <a:cs typeface="Arial" panose="020B0604020202020204" pitchFamily="34" charset="0"/>
              </a:rPr>
              <a:t>attack is when the </a:t>
            </a:r>
            <a:r>
              <a:rPr lang="en-US" sz="2200" dirty="0">
                <a:solidFill>
                  <a:srgbClr val="FF0000"/>
                </a:solidFill>
                <a:latin typeface="Arial" panose="020B0604020202020204" pitchFamily="34" charset="0"/>
                <a:cs typeface="Arial" panose="020B0604020202020204" pitchFamily="34" charset="0"/>
              </a:rPr>
              <a:t>attacker sends more data to an application than is expected</a:t>
            </a:r>
            <a:r>
              <a:rPr lang="en-US" sz="2200" dirty="0">
                <a:latin typeface="Arial" panose="020B0604020202020204" pitchFamily="34" charset="0"/>
                <a:cs typeface="Arial" panose="020B0604020202020204" pitchFamily="34" charset="0"/>
              </a:rPr>
              <a:t>. A buffer overflow attack </a:t>
            </a:r>
            <a:r>
              <a:rPr lang="en-US" sz="2200" dirty="0">
                <a:solidFill>
                  <a:srgbClr val="FF0000"/>
                </a:solidFill>
                <a:latin typeface="Arial" panose="020B0604020202020204" pitchFamily="34" charset="0"/>
                <a:cs typeface="Arial" panose="020B0604020202020204" pitchFamily="34" charset="0"/>
              </a:rPr>
              <a:t>usually results in the attacker gaining administrative access to the system in a command prompt or shell</a:t>
            </a:r>
            <a:r>
              <a:rPr lang="en-US" sz="22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1"/>
          <a:stretch>
            <a:fillRect/>
          </a:stretch>
        </p:blipFill>
        <p:spPr>
          <a:xfrm>
            <a:off x="7793661" y="1318661"/>
            <a:ext cx="4017339" cy="4363756"/>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PASSWORD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91478"/>
            <a:ext cx="6698381" cy="4785485"/>
          </a:xfrm>
        </p:spPr>
        <p:txBody>
          <a:bodyPr>
            <a:normAutofit/>
          </a:bodyPr>
          <a:lstStyle/>
          <a:p>
            <a:pPr algn="just">
              <a:lnSpc>
                <a:spcPct val="160000"/>
              </a:lnSpc>
              <a:buNone/>
            </a:pPr>
            <a:r>
              <a:rPr lang="en-US" sz="2800" dirty="0">
                <a:latin typeface="Arial" panose="020B0604020202020204" pitchFamily="34" charset="0"/>
                <a:cs typeface="Arial" panose="020B0604020202020204" pitchFamily="34" charset="0"/>
              </a:rPr>
              <a:t>	An attacker tries to </a:t>
            </a:r>
            <a:r>
              <a:rPr lang="en-US" sz="2800" dirty="0">
                <a:solidFill>
                  <a:srgbClr val="FF0000"/>
                </a:solidFill>
                <a:latin typeface="Arial" panose="020B0604020202020204" pitchFamily="34" charset="0"/>
                <a:cs typeface="Arial" panose="020B0604020202020204" pitchFamily="34" charset="0"/>
              </a:rPr>
              <a:t>crack the passwords </a:t>
            </a:r>
            <a:r>
              <a:rPr lang="en-US" sz="2800" dirty="0">
                <a:latin typeface="Arial" panose="020B0604020202020204" pitchFamily="34" charset="0"/>
                <a:cs typeface="Arial" panose="020B0604020202020204" pitchFamily="34" charset="0"/>
              </a:rPr>
              <a:t>stored in a </a:t>
            </a:r>
            <a:r>
              <a:rPr lang="en-US" sz="2800" dirty="0">
                <a:solidFill>
                  <a:srgbClr val="FF0000"/>
                </a:solidFill>
                <a:latin typeface="Arial" panose="020B0604020202020204" pitchFamily="34" charset="0"/>
                <a:cs typeface="Arial" panose="020B0604020202020204" pitchFamily="34" charset="0"/>
              </a:rPr>
              <a:t>network account database or a password-protected file</a:t>
            </a:r>
            <a:r>
              <a:rPr 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pPr algn="just">
              <a:buNone/>
            </a:pPr>
            <a:endParaRPr lang="en-US" sz="2800" dirty="0">
              <a:latin typeface="Arial" panose="020B0604020202020204" pitchFamily="34" charset="0"/>
              <a:cs typeface="Arial" panose="020B0604020202020204" pitchFamily="34" charset="0"/>
            </a:endParaRPr>
          </a:p>
          <a:p>
            <a:pPr algn="just">
              <a:buNone/>
            </a:pPr>
            <a:endParaRPr lang="en-US" sz="28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1"/>
          <a:stretch>
            <a:fillRect/>
          </a:stretch>
        </p:blipFill>
        <p:spPr>
          <a:xfrm>
            <a:off x="8153400" y="1391478"/>
            <a:ext cx="3121423" cy="1981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latin typeface="Arial" panose="020B0604020202020204" pitchFamily="34" charset="0"/>
                <a:cs typeface="Arial" panose="020B0604020202020204" pitchFamily="34" charset="0"/>
              </a:rPr>
              <a:t>Part 2_types of password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lvl="0">
              <a:lnSpc>
                <a:spcPct val="200000"/>
              </a:lnSpc>
              <a:buFont typeface="Wingdings" panose="05000000000000000000" pitchFamily="2" charset="2"/>
              <a:buChar char="§"/>
            </a:pPr>
            <a:r>
              <a:rPr lang="en-US" sz="2400" b="1" dirty="0"/>
              <a:t>Dictionary attack</a:t>
            </a:r>
            <a:endParaRPr lang="en-US" sz="2400" b="1" dirty="0"/>
          </a:p>
          <a:p>
            <a:pPr lvl="0">
              <a:lnSpc>
                <a:spcPct val="200000"/>
              </a:lnSpc>
              <a:buFont typeface="Wingdings" panose="05000000000000000000" pitchFamily="2" charset="2"/>
              <a:buChar char="§"/>
            </a:pPr>
            <a:r>
              <a:rPr lang="en-US" sz="2400" b="1" dirty="0"/>
              <a:t>Brute-force attack </a:t>
            </a:r>
            <a:endParaRPr lang="en-US" sz="2400" b="1" dirty="0"/>
          </a:p>
          <a:p>
            <a:pPr lvl="0">
              <a:lnSpc>
                <a:spcPct val="200000"/>
              </a:lnSpc>
              <a:buFont typeface="Wingdings" panose="05000000000000000000" pitchFamily="2" charset="2"/>
              <a:buChar char="§"/>
            </a:pPr>
            <a:r>
              <a:rPr lang="en-US" sz="2400" b="1" dirty="0"/>
              <a:t>Hybrid attack. </a:t>
            </a:r>
            <a:endParaRPr lang="en-US" sz="2400" b="1" dirty="0"/>
          </a:p>
          <a:p>
            <a:pPr algn="just">
              <a:buFont typeface="Wingdings" panose="05000000000000000000" pitchFamily="2" charset="2"/>
              <a:buChar char="§"/>
            </a:pPr>
            <a:endParaRPr lang="en-US" sz="2400" dirty="0"/>
          </a:p>
        </p:txBody>
      </p:sp>
      <p:sp>
        <p:nvSpPr>
          <p:cNvPr id="4" name="Footer Placeholder 3"/>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19801" y="1957387"/>
            <a:ext cx="5009369" cy="406127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types of password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algn="just">
              <a:lnSpc>
                <a:spcPct val="200000"/>
              </a:lnSpc>
            </a:pPr>
            <a:r>
              <a:rPr lang="en-US" sz="2400" dirty="0"/>
              <a:t>A </a:t>
            </a:r>
            <a:r>
              <a:rPr lang="en-US" sz="2400" b="1" dirty="0">
                <a:solidFill>
                  <a:srgbClr val="0070C0"/>
                </a:solidFill>
              </a:rPr>
              <a:t>dictionary attack </a:t>
            </a:r>
            <a:r>
              <a:rPr lang="en-US" sz="2400" dirty="0"/>
              <a:t>uses </a:t>
            </a:r>
            <a:r>
              <a:rPr lang="en-US" sz="2400" dirty="0">
                <a:solidFill>
                  <a:srgbClr val="FF0000"/>
                </a:solidFill>
              </a:rPr>
              <a:t>a word list file</a:t>
            </a:r>
            <a:r>
              <a:rPr lang="en-US" sz="2400" dirty="0"/>
              <a:t>, which is a list of potential passwords. </a:t>
            </a:r>
            <a:endParaRPr lang="en-US" sz="2400" dirty="0"/>
          </a:p>
          <a:p>
            <a:pPr algn="just">
              <a:buNone/>
            </a:pPr>
            <a:endParaRPr lang="en-US" sz="2800"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34018" y="3302756"/>
            <a:ext cx="6462357" cy="243840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3600" dirty="0"/>
              <a:t>Part 2_</a:t>
            </a:r>
            <a:r>
              <a:rPr lang="en-US" sz="3600" dirty="0">
                <a:latin typeface="Arial" panose="020B0604020202020204" pitchFamily="34" charset="0"/>
                <a:cs typeface="Arial" panose="020B0604020202020204" pitchFamily="34" charset="0"/>
              </a:rPr>
              <a:t>TYPES OF PASSWORD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algn="just">
              <a:lnSpc>
                <a:spcPct val="200000"/>
              </a:lnSpc>
            </a:pPr>
            <a:r>
              <a:rPr lang="en-US" sz="2800" dirty="0">
                <a:latin typeface="Arial" panose="020B0604020202020204" pitchFamily="34" charset="0"/>
                <a:cs typeface="Arial" panose="020B0604020202020204" pitchFamily="34" charset="0"/>
              </a:rPr>
              <a:t>A </a:t>
            </a:r>
            <a:r>
              <a:rPr lang="en-US" sz="2800" b="1" dirty="0">
                <a:solidFill>
                  <a:srgbClr val="0070C0"/>
                </a:solidFill>
                <a:latin typeface="Arial" panose="020B0604020202020204" pitchFamily="34" charset="0"/>
                <a:cs typeface="Arial" panose="020B0604020202020204" pitchFamily="34" charset="0"/>
              </a:rPr>
              <a:t>brute-force attack </a:t>
            </a:r>
            <a:r>
              <a:rPr lang="en-US" sz="2800" dirty="0">
                <a:latin typeface="Arial" panose="020B0604020202020204" pitchFamily="34" charset="0"/>
                <a:cs typeface="Arial" panose="020B0604020202020204" pitchFamily="34" charset="0"/>
              </a:rPr>
              <a:t>is when the attacker tries </a:t>
            </a:r>
            <a:r>
              <a:rPr lang="en-US" sz="2800" dirty="0">
                <a:solidFill>
                  <a:srgbClr val="FF0000"/>
                </a:solidFill>
                <a:latin typeface="Arial" panose="020B0604020202020204" pitchFamily="34" charset="0"/>
                <a:cs typeface="Arial" panose="020B0604020202020204" pitchFamily="34" charset="0"/>
              </a:rPr>
              <a:t>every possible combination of characters</a:t>
            </a:r>
            <a:r>
              <a:rPr lang="en-US"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algn="just">
              <a:buNone/>
            </a:pPr>
            <a:endParaRPr lang="en-US" sz="28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1"/>
          <a:stretch>
            <a:fillRect/>
          </a:stretch>
        </p:blipFill>
        <p:spPr>
          <a:xfrm>
            <a:off x="5426964" y="3573091"/>
            <a:ext cx="6553768" cy="2554445"/>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Part 2 (Cyber Security Essentials)</a:t>
            </a:r>
            <a:endParaRPr lang="en-US" dirty="0"/>
          </a:p>
        </p:txBody>
      </p:sp>
      <p:sp>
        <p:nvSpPr>
          <p:cNvPr id="3" name="Content Placeholder 2"/>
          <p:cNvSpPr>
            <a:spLocks noGrp="1"/>
          </p:cNvSpPr>
          <p:nvPr>
            <p:ph idx="1"/>
          </p:nvPr>
        </p:nvSpPr>
        <p:spPr>
          <a:xfrm>
            <a:off x="795133" y="1054421"/>
            <a:ext cx="10515600" cy="5413755"/>
          </a:xfrm>
        </p:spPr>
        <p:txBody>
          <a:bodyPr>
            <a:noAutofit/>
          </a:bodyPr>
          <a:lstStyle/>
          <a:p>
            <a:endParaRPr lang="en-US" sz="2400" b="1" dirty="0">
              <a:solidFill>
                <a:srgbClr val="C00000"/>
              </a:solidFill>
            </a:endParaRPr>
          </a:p>
          <a:p>
            <a:r>
              <a:rPr lang="en-US" sz="2400" b="1" dirty="0">
                <a:solidFill>
                  <a:srgbClr val="C00000"/>
                </a:solidFill>
              </a:rPr>
              <a:t>Session Outlines</a:t>
            </a:r>
            <a:endParaRPr lang="en-US" sz="2400" b="1" dirty="0">
              <a:solidFill>
                <a:srgbClr val="C00000"/>
              </a:solidFill>
            </a:endParaRPr>
          </a:p>
          <a:p>
            <a:pPr lvl="1"/>
            <a:r>
              <a:rPr lang="en-US" sz="1800" b="1" dirty="0">
                <a:solidFill>
                  <a:srgbClr val="C00000"/>
                </a:solidFill>
              </a:rPr>
              <a:t>Information Security Goals</a:t>
            </a:r>
            <a:endParaRPr lang="en-US" sz="1800" b="1" dirty="0">
              <a:solidFill>
                <a:srgbClr val="C00000"/>
              </a:solidFill>
            </a:endParaRPr>
          </a:p>
          <a:p>
            <a:pPr lvl="2"/>
            <a:r>
              <a:rPr lang="pt-BR" sz="1600" dirty="0"/>
              <a:t>Confidentiality ,Integrity, Availability</a:t>
            </a:r>
            <a:endParaRPr lang="pt-BR" sz="1600" dirty="0"/>
          </a:p>
          <a:p>
            <a:pPr lvl="1"/>
            <a:r>
              <a:rPr lang="en-US" sz="1800" b="1" dirty="0">
                <a:solidFill>
                  <a:srgbClr val="C00000"/>
                </a:solidFill>
              </a:rPr>
              <a:t>Risks &amp; Threats</a:t>
            </a:r>
            <a:endParaRPr lang="en-US" sz="1800" b="1" dirty="0">
              <a:solidFill>
                <a:srgbClr val="C00000"/>
              </a:solidFill>
            </a:endParaRPr>
          </a:p>
          <a:p>
            <a:pPr lvl="2"/>
            <a:r>
              <a:rPr lang="en-US" sz="1600" dirty="0"/>
              <a:t>Threats &amp; Vulnerabilities</a:t>
            </a:r>
            <a:endParaRPr lang="en-US" sz="1600" dirty="0"/>
          </a:p>
          <a:p>
            <a:pPr lvl="2"/>
            <a:r>
              <a:rPr lang="en-US" sz="1600" dirty="0"/>
              <a:t>Attackers methodology &amp; Methods</a:t>
            </a:r>
            <a:endParaRPr lang="en-US" sz="1600" dirty="0"/>
          </a:p>
          <a:p>
            <a:pPr lvl="2"/>
            <a:r>
              <a:rPr lang="en-US" sz="1600" dirty="0"/>
              <a:t>Malware Types</a:t>
            </a:r>
            <a:endParaRPr lang="en-US" sz="1600" dirty="0"/>
          </a:p>
          <a:p>
            <a:pPr lvl="1"/>
            <a:r>
              <a:rPr lang="en-US" sz="1800" b="1" dirty="0">
                <a:solidFill>
                  <a:srgbClr val="C00000"/>
                </a:solidFill>
              </a:rPr>
              <a:t>Security Defenses</a:t>
            </a:r>
            <a:endParaRPr lang="en-US" sz="1800" b="1" dirty="0">
              <a:solidFill>
                <a:srgbClr val="C00000"/>
              </a:solidFill>
            </a:endParaRPr>
          </a:p>
          <a:p>
            <a:pPr lvl="2"/>
            <a:r>
              <a:rPr lang="en-US" sz="1600" dirty="0"/>
              <a:t>Firewalls (Static &amp; Dynamic firewalls)</a:t>
            </a:r>
            <a:endParaRPr lang="en-US" sz="1600" dirty="0"/>
          </a:p>
          <a:p>
            <a:pPr lvl="2"/>
            <a:r>
              <a:rPr lang="en-US" sz="1600" dirty="0"/>
              <a:t>IDS /IPS</a:t>
            </a:r>
            <a:endParaRPr lang="en-US" sz="1600" dirty="0"/>
          </a:p>
          <a:p>
            <a:pPr lvl="2"/>
            <a:r>
              <a:rPr lang="en-US" sz="1600" dirty="0"/>
              <a:t>VPN </a:t>
            </a:r>
            <a:endParaRPr lang="en-US" sz="1600" dirty="0"/>
          </a:p>
          <a:p>
            <a:pPr lvl="2"/>
            <a:r>
              <a:rPr lang="en-US" sz="1600" dirty="0"/>
              <a:t>Proxy </a:t>
            </a:r>
            <a:endParaRPr lang="en-US" sz="1600" dirty="0"/>
          </a:p>
          <a:p>
            <a:pPr lvl="2"/>
            <a:r>
              <a:rPr lang="en-US" sz="1600" dirty="0"/>
              <a:t>Next generation Firewalls</a:t>
            </a:r>
            <a:endParaRPr lang="en-US" sz="1600" dirty="0"/>
          </a:p>
          <a:p>
            <a:pPr lvl="1"/>
            <a:r>
              <a:rPr lang="en-US" sz="1800" b="1" dirty="0">
                <a:solidFill>
                  <a:srgbClr val="C00000"/>
                </a:solidFill>
              </a:rPr>
              <a:t>Encryption </a:t>
            </a:r>
            <a:endParaRPr lang="en-US" sz="1800" b="1" dirty="0">
              <a:solidFill>
                <a:srgbClr val="C00000"/>
              </a:solidFill>
            </a:endParaRPr>
          </a:p>
          <a:p>
            <a:pPr lvl="2"/>
            <a:r>
              <a:rPr lang="en-US" sz="1600" dirty="0"/>
              <a:t>Symmetric &amp; Asymmetric Key Cryptography</a:t>
            </a:r>
            <a:endParaRPr lang="en-US" sz="1600" dirty="0"/>
          </a:p>
          <a:p>
            <a:pPr lvl="2"/>
            <a:r>
              <a:rPr lang="en-US" sz="1600" dirty="0"/>
              <a:t>Digital Signatures /Digital Certificates</a:t>
            </a:r>
            <a:endParaRPr lang="en-US"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types of password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algn="just">
              <a:lnSpc>
                <a:spcPct val="200000"/>
              </a:lnSpc>
            </a:pPr>
            <a:r>
              <a:rPr lang="en-US" sz="2800" dirty="0">
                <a:latin typeface="Arial" panose="020B0604020202020204" pitchFamily="34" charset="0"/>
                <a:cs typeface="Arial" panose="020B0604020202020204" pitchFamily="34" charset="0"/>
              </a:rPr>
              <a:t>A </a:t>
            </a:r>
            <a:r>
              <a:rPr lang="en-US" sz="2800" b="1" dirty="0">
                <a:solidFill>
                  <a:srgbClr val="0070C0"/>
                </a:solidFill>
                <a:latin typeface="Arial" panose="020B0604020202020204" pitchFamily="34" charset="0"/>
                <a:cs typeface="Arial" panose="020B0604020202020204" pitchFamily="34" charset="0"/>
              </a:rPr>
              <a:t>hybrid attack </a:t>
            </a:r>
            <a:r>
              <a:rPr lang="en-US" sz="2800" dirty="0">
                <a:latin typeface="Arial" panose="020B0604020202020204" pitchFamily="34" charset="0"/>
                <a:cs typeface="Arial" panose="020B0604020202020204" pitchFamily="34" charset="0"/>
              </a:rPr>
              <a:t>builds on the </a:t>
            </a:r>
            <a:r>
              <a:rPr lang="en-US" sz="2800" dirty="0">
                <a:solidFill>
                  <a:srgbClr val="FF0000"/>
                </a:solidFill>
                <a:latin typeface="Arial" panose="020B0604020202020204" pitchFamily="34" charset="0"/>
                <a:cs typeface="Arial" panose="020B0604020202020204" pitchFamily="34" charset="0"/>
              </a:rPr>
              <a:t>dictionary attack method by adding numerals and symbols to dictionary words</a:t>
            </a:r>
            <a:endParaRPr lang="en-US" sz="2800" dirty="0">
              <a:solidFill>
                <a:srgbClr val="FF0000"/>
              </a:solidFill>
              <a:latin typeface="Arial" panose="020B0604020202020204" pitchFamily="34" charset="0"/>
              <a:cs typeface="Arial" panose="020B0604020202020204" pitchFamily="34" charset="0"/>
            </a:endParaRPr>
          </a:p>
          <a:p>
            <a:pPr algn="just">
              <a:buNone/>
            </a:pP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t="5756"/>
          <a:stretch>
            <a:fillRect/>
          </a:stretch>
        </p:blipFill>
        <p:spPr>
          <a:xfrm>
            <a:off x="2514600" y="3657600"/>
            <a:ext cx="6689194" cy="2495058"/>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latin typeface="Arial" panose="020B0604020202020204" pitchFamily="34" charset="0"/>
                <a:cs typeface="Arial" panose="020B0604020202020204" pitchFamily="34" charset="0"/>
              </a:rPr>
              <a:t>Part 2_SPOOF ATTACK</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algn="just">
              <a:lnSpc>
                <a:spcPct val="150000"/>
              </a:lnSpc>
              <a:buNone/>
            </a:pPr>
            <a:r>
              <a:rPr lang="en-US" sz="2400" dirty="0">
                <a:latin typeface="Arial" panose="020B0604020202020204" pitchFamily="34" charset="0"/>
                <a:cs typeface="Arial" panose="020B0604020202020204" pitchFamily="34" charset="0"/>
              </a:rPr>
              <a:t>	In a </a:t>
            </a:r>
            <a:r>
              <a:rPr lang="en-US" sz="2400" b="1" dirty="0">
                <a:latin typeface="Arial" panose="020B0604020202020204" pitchFamily="34" charset="0"/>
                <a:cs typeface="Arial" panose="020B0604020202020204" pitchFamily="34" charset="0"/>
              </a:rPr>
              <a:t>spoof attack</a:t>
            </a:r>
            <a:r>
              <a:rPr lang="en-US" sz="2400" dirty="0">
                <a:latin typeface="Arial" panose="020B0604020202020204" pitchFamily="34" charset="0"/>
                <a:cs typeface="Arial" panose="020B0604020202020204" pitchFamily="34" charset="0"/>
              </a:rPr>
              <a:t>, the hacker </a:t>
            </a:r>
            <a:r>
              <a:rPr lang="en-US" sz="2400" dirty="0">
                <a:solidFill>
                  <a:srgbClr val="FF0000"/>
                </a:solidFill>
                <a:latin typeface="Arial" panose="020B0604020202020204" pitchFamily="34" charset="0"/>
                <a:cs typeface="Arial" panose="020B0604020202020204" pitchFamily="34" charset="0"/>
              </a:rPr>
              <a:t>modifies the source address of the packets</a:t>
            </a:r>
            <a:r>
              <a:rPr lang="en-US" sz="2400" dirty="0">
                <a:latin typeface="Arial" panose="020B0604020202020204" pitchFamily="34" charset="0"/>
                <a:cs typeface="Arial" panose="020B0604020202020204" pitchFamily="34" charset="0"/>
              </a:rPr>
              <a:t> he or she is sending so that they </a:t>
            </a:r>
            <a:r>
              <a:rPr lang="en-US" sz="2400" dirty="0">
                <a:solidFill>
                  <a:srgbClr val="FF0000"/>
                </a:solidFill>
                <a:latin typeface="Arial" panose="020B0604020202020204" pitchFamily="34" charset="0"/>
                <a:cs typeface="Arial" panose="020B0604020202020204" pitchFamily="34" charset="0"/>
              </a:rPr>
              <a:t>appear to be coming from someone else</a:t>
            </a:r>
            <a:r>
              <a:rPr lang="en-US" sz="2400" dirty="0">
                <a:latin typeface="Arial" panose="020B0604020202020204" pitchFamily="34" charset="0"/>
                <a:cs typeface="Arial" panose="020B0604020202020204" pitchFamily="34" charset="0"/>
              </a:rPr>
              <a:t>. This may be an attempt to </a:t>
            </a:r>
            <a:r>
              <a:rPr lang="en-US" sz="2400" dirty="0">
                <a:solidFill>
                  <a:srgbClr val="FF0000"/>
                </a:solidFill>
                <a:latin typeface="Arial" panose="020B0604020202020204" pitchFamily="34" charset="0"/>
                <a:cs typeface="Arial" panose="020B0604020202020204" pitchFamily="34" charset="0"/>
              </a:rPr>
              <a:t>bypass your firewall rules</a:t>
            </a:r>
            <a:r>
              <a:rPr lang="en-US"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a:buNone/>
            </a:pPr>
            <a:endParaRPr lang="en-US" sz="24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pic>
        <p:nvPicPr>
          <p:cNvPr id="7" name="Picture 6"/>
          <p:cNvPicPr>
            <a:picLocks noChangeAspect="1"/>
          </p:cNvPicPr>
          <p:nvPr/>
        </p:nvPicPr>
        <p:blipFill>
          <a:blip r:embed="rId1"/>
          <a:stretch>
            <a:fillRect/>
          </a:stretch>
        </p:blipFill>
        <p:spPr>
          <a:xfrm>
            <a:off x="2965623" y="4220575"/>
            <a:ext cx="7321378" cy="1822862"/>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Man in the middle Attack</a:t>
            </a:r>
            <a:endParaRPr lang="en-US" sz="36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pic>
        <p:nvPicPr>
          <p:cNvPr id="2" name="Picture 1"/>
          <p:cNvPicPr>
            <a:picLocks noChangeAspect="1"/>
          </p:cNvPicPr>
          <p:nvPr/>
        </p:nvPicPr>
        <p:blipFill rotWithShape="1">
          <a:blip r:embed="rId1">
            <a:extLst>
              <a:ext uri="{28A0092B-C50C-407E-A947-70E740481C1C}">
                <a14:useLocalDpi xmlns:a14="http://schemas.microsoft.com/office/drawing/2010/main" val="0"/>
              </a:ext>
            </a:extLst>
          </a:blip>
          <a:srcRect t="6217"/>
          <a:stretch>
            <a:fillRect/>
          </a:stretch>
        </p:blipFill>
        <p:spPr>
          <a:xfrm>
            <a:off x="1175395" y="2084832"/>
            <a:ext cx="9568805" cy="36036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Malware Types</a:t>
            </a:r>
            <a:endParaRPr lang="en-US" sz="3600" dirty="0">
              <a:latin typeface="Arial" panose="020B0604020202020204" pitchFamily="34" charset="0"/>
              <a:cs typeface="Arial" panose="020B0604020202020204" pitchFamily="34" charset="0"/>
            </a:endParaRPr>
          </a:p>
        </p:txBody>
      </p:sp>
      <p:sp>
        <p:nvSpPr>
          <p:cNvPr id="105474" name="Content Placeholder 2"/>
          <p:cNvSpPr>
            <a:spLocks noGrp="1"/>
          </p:cNvSpPr>
          <p:nvPr>
            <p:ph idx="1"/>
          </p:nvPr>
        </p:nvSpPr>
        <p:spPr/>
        <p:txBody>
          <a:bodyPr>
            <a:normAutofit/>
          </a:bodyPr>
          <a:lstStyle/>
          <a:p>
            <a:pPr marL="281305" indent="-281305">
              <a:buFont typeface="Wingdings" panose="05000000000000000000" pitchFamily="2" charset="2"/>
              <a:buChar char="§"/>
            </a:pPr>
            <a:r>
              <a:rPr lang="en-US" dirty="0">
                <a:solidFill>
                  <a:srgbClr val="C00000"/>
                </a:solidFill>
                <a:latin typeface="Arial" panose="020B0604020202020204" pitchFamily="34" charset="0"/>
                <a:cs typeface="Arial" panose="020B0604020202020204" pitchFamily="34" charset="0"/>
              </a:rPr>
              <a:t>Malware Capabilities</a:t>
            </a:r>
            <a:endParaRPr lang="en-US" sz="2800" dirty="0">
              <a:latin typeface="Arial" panose="020B0604020202020204" pitchFamily="34" charset="0"/>
              <a:cs typeface="Arial" panose="020B0604020202020204" pitchFamily="34" charset="0"/>
            </a:endParaRPr>
          </a:p>
          <a:p>
            <a:pPr marL="738505" lvl="1" indent="-281305">
              <a:buFont typeface="Wingdings" panose="05000000000000000000" pitchFamily="2" charset="2"/>
              <a:buChar char="§"/>
            </a:pPr>
            <a:r>
              <a:rPr lang="en-US" dirty="0">
                <a:latin typeface="Arial" panose="020B0604020202020204" pitchFamily="34" charset="0"/>
                <a:cs typeface="Arial" panose="020B0604020202020204" pitchFamily="34" charset="0"/>
              </a:rPr>
              <a:t>Destruction of Data</a:t>
            </a:r>
            <a:endParaRPr lang="en-US" dirty="0">
              <a:latin typeface="Arial" panose="020B0604020202020204" pitchFamily="34" charset="0"/>
              <a:cs typeface="Arial" panose="020B0604020202020204" pitchFamily="34" charset="0"/>
            </a:endParaRPr>
          </a:p>
          <a:p>
            <a:pPr marL="738505" lvl="1" indent="-281305">
              <a:buFont typeface="Wingdings" panose="05000000000000000000" pitchFamily="2" charset="2"/>
              <a:buChar char="§"/>
            </a:pPr>
            <a:r>
              <a:rPr lang="en-US" dirty="0">
                <a:latin typeface="Arial" panose="020B0604020202020204" pitchFamily="34" charset="0"/>
                <a:cs typeface="Arial" panose="020B0604020202020204" pitchFamily="34" charset="0"/>
              </a:rPr>
              <a:t>Leaking Confidential Information</a:t>
            </a:r>
            <a:endParaRPr lang="en-US" dirty="0">
              <a:latin typeface="Arial" panose="020B0604020202020204" pitchFamily="34" charset="0"/>
              <a:cs typeface="Arial" panose="020B0604020202020204" pitchFamily="34" charset="0"/>
            </a:endParaRPr>
          </a:p>
          <a:p>
            <a:pPr marL="738505" lvl="1" indent="-281305">
              <a:buFont typeface="Wingdings" panose="05000000000000000000" pitchFamily="2" charset="2"/>
              <a:buChar char="§"/>
            </a:pPr>
            <a:r>
              <a:rPr lang="en-US" dirty="0">
                <a:latin typeface="Arial" panose="020B0604020202020204" pitchFamily="34" charset="0"/>
                <a:cs typeface="Arial" panose="020B0604020202020204" pitchFamily="34" charset="0"/>
              </a:rPr>
              <a:t>Providing Backdoor Access</a:t>
            </a:r>
            <a:endParaRPr lang="en-US" dirty="0">
              <a:latin typeface="Arial" panose="020B0604020202020204" pitchFamily="34" charset="0"/>
              <a:cs typeface="Arial" panose="020B0604020202020204" pitchFamily="34" charset="0"/>
            </a:endParaRPr>
          </a:p>
          <a:p>
            <a:pPr marL="738505" lvl="1" indent="-281305">
              <a:buFont typeface="Wingdings" panose="05000000000000000000" pitchFamily="2" charset="2"/>
              <a:buChar char="§"/>
            </a:pPr>
            <a:r>
              <a:rPr lang="en-US" dirty="0">
                <a:latin typeface="Arial" panose="020B0604020202020204" pitchFamily="34" charset="0"/>
                <a:cs typeface="Arial" panose="020B0604020202020204" pitchFamily="34" charset="0"/>
              </a:rPr>
              <a:t>Countless Other Opportunities</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6786880" y="1553879"/>
            <a:ext cx="4978399" cy="446068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Malicious Software</a:t>
            </a:r>
            <a:endParaRPr lang="en-AU" sz="3600" dirty="0">
              <a:latin typeface="Arial" panose="020B0604020202020204" pitchFamily="34" charset="0"/>
              <a:cs typeface="Arial" panose="020B0604020202020204" pitchFamily="34" charset="0"/>
            </a:endParaRPr>
          </a:p>
        </p:txBody>
      </p:sp>
      <p:pic>
        <p:nvPicPr>
          <p:cNvPr id="155651" name="Picture 3"/>
          <p:cNvPicPr>
            <a:picLocks noChangeAspect="1" noChangeArrowheads="1"/>
          </p:cNvPicPr>
          <p:nvPr/>
        </p:nvPicPr>
        <p:blipFill>
          <a:blip r:embed="rId1">
            <a:extLst>
              <a:ext uri="{28A0092B-C50C-407E-A947-70E740481C1C}">
                <a14:useLocalDpi xmlns:a14="http://schemas.microsoft.com/office/drawing/2010/main" val="0"/>
              </a:ext>
            </a:extLst>
          </a:blip>
          <a:srcRect l="3580" t="4633" r="3580" b="18529"/>
          <a:stretch>
            <a:fillRect/>
          </a:stretch>
        </p:blipFill>
        <p:spPr bwMode="auto">
          <a:xfrm>
            <a:off x="1087120" y="1244282"/>
            <a:ext cx="9829800" cy="4776788"/>
          </a:xfrm>
          <a:prstGeom prst="rect">
            <a:avLst/>
          </a:prstGeom>
          <a:noFill/>
          <a:extLst>
            <a:ext uri="{909E8E84-426E-40DD-AFC4-6F175D3DCCD1}">
              <a14:hiddenFill xmlns:a14="http://schemas.microsoft.com/office/drawing/2010/main">
                <a:solidFill>
                  <a:srgbClr val="FFFFFF">
                    <a:alpha val="70000"/>
                  </a:srgbClr>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Backdoor or Trapdoor</a:t>
            </a:r>
            <a:endParaRPr lang="en-AU" sz="3600" dirty="0">
              <a:latin typeface="Arial" panose="020B0604020202020204" pitchFamily="34" charset="0"/>
              <a:cs typeface="Arial" panose="020B0604020202020204" pitchFamily="34" charset="0"/>
            </a:endParaRPr>
          </a:p>
        </p:txBody>
      </p:sp>
      <p:sp>
        <p:nvSpPr>
          <p:cNvPr id="157699" name="Rectangle 3"/>
          <p:cNvSpPr>
            <a:spLocks noGrp="1" noChangeArrowheads="1"/>
          </p:cNvSpPr>
          <p:nvPr>
            <p:ph idx="1"/>
          </p:nvPr>
        </p:nvSpPr>
        <p:spPr>
          <a:xfrm>
            <a:off x="838200" y="1391478"/>
            <a:ext cx="8133080" cy="4785485"/>
          </a:xfrm>
        </p:spPr>
        <p:txBody>
          <a:bodyPr>
            <a:noAutofit/>
          </a:bodyPr>
          <a:lstStyle/>
          <a:p>
            <a:pPr>
              <a:lnSpc>
                <a:spcPct val="9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Secret entry point into a program</a:t>
            </a:r>
            <a:endParaRPr lang="en-US" sz="28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Allows those who know access bypassing usual security procedures</a:t>
            </a:r>
            <a:endParaRPr lang="en-US" sz="28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Have been commonly used by developers</a:t>
            </a:r>
            <a:endParaRPr lang="en-US" sz="28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Requires good s/w development &amp; update</a:t>
            </a:r>
            <a:endParaRPr lang="en-US" sz="28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Can’t be removed or scanned and the only way is to uninstall </a:t>
            </a:r>
            <a:r>
              <a:rPr lang="en-US" sz="2800" dirty="0" err="1">
                <a:latin typeface="Arial" panose="020B0604020202020204" pitchFamily="34" charset="0"/>
                <a:cs typeface="Arial" panose="020B0604020202020204" pitchFamily="34" charset="0"/>
              </a:rPr>
              <a:t>sw</a:t>
            </a:r>
            <a:r>
              <a:rPr lang="en-US" sz="2800" dirty="0">
                <a:latin typeface="Arial" panose="020B0604020202020204" pitchFamily="34" charset="0"/>
                <a:cs typeface="Arial" panose="020B0604020202020204" pitchFamily="34" charset="0"/>
              </a:rPr>
              <a:t> or format the system</a:t>
            </a:r>
            <a:endParaRPr lang="en-AU"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9082159" y="1538400"/>
            <a:ext cx="2818999" cy="347981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Viruses</a:t>
            </a:r>
            <a:endParaRPr lang="en-AU" sz="3600" dirty="0">
              <a:latin typeface="Arial" panose="020B0604020202020204" pitchFamily="34" charset="0"/>
              <a:cs typeface="Arial" panose="020B0604020202020204" pitchFamily="34" charset="0"/>
            </a:endParaRPr>
          </a:p>
        </p:txBody>
      </p:sp>
      <p:sp>
        <p:nvSpPr>
          <p:cNvPr id="165891" name="Rectangle 3"/>
          <p:cNvSpPr>
            <a:spLocks noGrp="1" noChangeArrowheads="1"/>
          </p:cNvSpPr>
          <p:nvPr>
            <p:ph idx="1"/>
          </p:nvPr>
        </p:nvSpPr>
        <p:spPr>
          <a:xfrm>
            <a:off x="838200" y="1391478"/>
            <a:ext cx="7772400" cy="4785485"/>
          </a:xfrm>
        </p:spPr>
        <p:txBody>
          <a:bodyPr>
            <a:normAutofit/>
          </a:bodyPr>
          <a:lstStyle/>
          <a:p>
            <a:pPr>
              <a:buFont typeface="Wingdings" panose="05000000000000000000" pitchFamily="2" charset="2"/>
              <a:buChar char="§"/>
            </a:pPr>
            <a:r>
              <a:rPr lang="en-US" sz="2800" dirty="0">
                <a:latin typeface="Arial" panose="020B0604020202020204" pitchFamily="34" charset="0"/>
                <a:cs typeface="Arial" panose="020B0604020202020204" pitchFamily="34" charset="0"/>
              </a:rPr>
              <a:t>A virus is malicious software that is attached to another program to execute a particular unwanted function on a user's workstation. </a:t>
            </a:r>
            <a:endParaRPr lang="en-AU" sz="2800"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AU" sz="2800" dirty="0">
              <a:latin typeface="Arial" panose="020B0604020202020204" pitchFamily="34" charset="0"/>
              <a:cs typeface="Arial" panose="020B0604020202020204" pitchFamily="34" charset="0"/>
            </a:endParaRPr>
          </a:p>
          <a:p>
            <a:pPr>
              <a:buFont typeface="Wingdings" panose="05000000000000000000" pitchFamily="2" charset="2"/>
              <a:buChar char="§"/>
            </a:pPr>
            <a:r>
              <a:rPr lang="en-AU" sz="2800" dirty="0">
                <a:latin typeface="Arial" panose="020B0604020202020204" pitchFamily="34" charset="0"/>
                <a:cs typeface="Arial" panose="020B0604020202020204" pitchFamily="34" charset="0"/>
              </a:rPr>
              <a:t>Both propagates itself &amp; carries a payload</a:t>
            </a:r>
            <a:endParaRPr lang="en-AU" sz="2800"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sz="2800" dirty="0">
                <a:latin typeface="Arial" panose="020B0604020202020204" pitchFamily="34" charset="0"/>
                <a:cs typeface="Arial" panose="020B0604020202020204" pitchFamily="34" charset="0"/>
              </a:rPr>
              <a:t>Carries code to make copies of itself</a:t>
            </a:r>
            <a:endParaRPr lang="en-US" sz="2800"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sz="2800" dirty="0">
                <a:latin typeface="Arial" panose="020B0604020202020204" pitchFamily="34" charset="0"/>
                <a:cs typeface="Arial" panose="020B0604020202020204" pitchFamily="34" charset="0"/>
              </a:rPr>
              <a:t>As well as code to perform some covert task</a:t>
            </a:r>
            <a:endParaRPr lang="en-AU" sz="2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10600" y="1900196"/>
            <a:ext cx="3047619" cy="316020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Trojan Horse</a:t>
            </a:r>
            <a:endParaRPr lang="en-AU" sz="3600" dirty="0">
              <a:latin typeface="Arial" panose="020B0604020202020204" pitchFamily="34" charset="0"/>
              <a:cs typeface="Arial" panose="020B0604020202020204" pitchFamily="34" charset="0"/>
            </a:endParaRPr>
          </a:p>
        </p:txBody>
      </p:sp>
      <p:sp>
        <p:nvSpPr>
          <p:cNvPr id="161795" name="Rectangle 3"/>
          <p:cNvSpPr>
            <a:spLocks noGrp="1" noChangeArrowheads="1"/>
          </p:cNvSpPr>
          <p:nvPr>
            <p:ph idx="1"/>
          </p:nvPr>
        </p:nvSpPr>
        <p:spPr>
          <a:xfrm>
            <a:off x="838200" y="1391478"/>
            <a:ext cx="8094044" cy="4785485"/>
          </a:xfrm>
        </p:spPr>
        <p:txBody>
          <a:bodyPr>
            <a:noAutofit/>
          </a:bodyPr>
          <a:lstStyle/>
          <a:p>
            <a:pPr>
              <a:lnSpc>
                <a:spcPct val="8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program with hidden side-effects </a:t>
            </a:r>
            <a:endParaRPr lang="en-AU" sz="2800" dirty="0">
              <a:latin typeface="Arial" panose="020B0604020202020204" pitchFamily="34" charset="0"/>
              <a:cs typeface="Arial" panose="020B0604020202020204" pitchFamily="34" charset="0"/>
            </a:endParaRPr>
          </a:p>
          <a:p>
            <a:pPr>
              <a:lnSpc>
                <a:spcPct val="8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which is usually superficially attractive</a:t>
            </a:r>
            <a:endParaRPr lang="en-AU" sz="2800" dirty="0">
              <a:latin typeface="Arial" panose="020B0604020202020204" pitchFamily="34" charset="0"/>
              <a:cs typeface="Arial" panose="020B0604020202020204" pitchFamily="34" charset="0"/>
            </a:endParaRPr>
          </a:p>
          <a:p>
            <a:pPr lvl="1">
              <a:lnSpc>
                <a:spcPct val="80000"/>
              </a:lnSpc>
              <a:buFont typeface="Wingdings" panose="05000000000000000000" pitchFamily="2" charset="2"/>
              <a:buChar char="§"/>
            </a:pPr>
            <a:r>
              <a:rPr lang="en-AU" sz="2800" dirty="0" err="1">
                <a:latin typeface="Arial" panose="020B0604020202020204" pitchFamily="34" charset="0"/>
                <a:cs typeface="Arial" panose="020B0604020202020204" pitchFamily="34" charset="0"/>
              </a:rPr>
              <a:t>eg</a:t>
            </a:r>
            <a:r>
              <a:rPr lang="en-AU" sz="2800" dirty="0">
                <a:latin typeface="Arial" panose="020B0604020202020204" pitchFamily="34" charset="0"/>
                <a:cs typeface="Arial" panose="020B0604020202020204" pitchFamily="34" charset="0"/>
              </a:rPr>
              <a:t> game, software upgrade </a:t>
            </a:r>
            <a:r>
              <a:rPr lang="en-AU" sz="2800" dirty="0" err="1">
                <a:latin typeface="Arial" panose="020B0604020202020204" pitchFamily="34" charset="0"/>
                <a:cs typeface="Arial" panose="020B0604020202020204" pitchFamily="34" charset="0"/>
              </a:rPr>
              <a:t>etc</a:t>
            </a:r>
            <a:r>
              <a:rPr lang="en-AU" sz="2800" dirty="0">
                <a:latin typeface="Arial" panose="020B0604020202020204" pitchFamily="34" charset="0"/>
                <a:cs typeface="Arial" panose="020B0604020202020204" pitchFamily="34" charset="0"/>
              </a:rPr>
              <a:t> </a:t>
            </a:r>
            <a:endParaRPr lang="en-AU" sz="2800" dirty="0">
              <a:latin typeface="Arial" panose="020B0604020202020204" pitchFamily="34" charset="0"/>
              <a:cs typeface="Arial" panose="020B0604020202020204" pitchFamily="34" charset="0"/>
            </a:endParaRPr>
          </a:p>
          <a:p>
            <a:pPr>
              <a:lnSpc>
                <a:spcPct val="8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when run performs some additional tasks</a:t>
            </a:r>
            <a:endParaRPr lang="en-AU" sz="2800" dirty="0">
              <a:latin typeface="Arial" panose="020B0604020202020204" pitchFamily="34" charset="0"/>
              <a:cs typeface="Arial" panose="020B0604020202020204" pitchFamily="34" charset="0"/>
            </a:endParaRPr>
          </a:p>
          <a:p>
            <a:pPr lvl="1">
              <a:lnSpc>
                <a:spcPct val="8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allows attacker to indirectly gain access they do not have directly</a:t>
            </a:r>
            <a:endParaRPr lang="en-US" sz="2800" dirty="0">
              <a:latin typeface="Arial" panose="020B0604020202020204" pitchFamily="34" charset="0"/>
              <a:cs typeface="Arial" panose="020B0604020202020204" pitchFamily="34" charset="0"/>
            </a:endParaRPr>
          </a:p>
          <a:p>
            <a:pPr>
              <a:lnSpc>
                <a:spcPct val="8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often used to propagate a virus/worm or install a backdoor </a:t>
            </a:r>
            <a:r>
              <a:rPr lang="en-US" sz="2800" dirty="0">
                <a:latin typeface="Arial" panose="020B0604020202020204" pitchFamily="34" charset="0"/>
                <a:cs typeface="Arial" panose="020B0604020202020204" pitchFamily="34" charset="0"/>
              </a:rPr>
              <a:t>or simply to destroy data</a:t>
            </a:r>
            <a:endParaRPr lang="en-US" sz="2800" dirty="0">
              <a:latin typeface="Arial" panose="020B0604020202020204" pitchFamily="34" charset="0"/>
              <a:cs typeface="Arial" panose="020B0604020202020204" pitchFamily="34" charset="0"/>
            </a:endParaRPr>
          </a:p>
          <a:p>
            <a:pPr>
              <a:lnSpc>
                <a:spcPct val="8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Open some ports or pass some malicious files</a:t>
            </a:r>
            <a:endParaRPr lang="en-AU" sz="2800" dirty="0">
              <a:latin typeface="Arial" panose="020B0604020202020204" pitchFamily="34" charset="0"/>
              <a:cs typeface="Arial" panose="020B0604020202020204" pitchFamily="34" charset="0"/>
            </a:endParaRPr>
          </a:p>
          <a:p>
            <a:pPr>
              <a:lnSpc>
                <a:spcPct val="80000"/>
              </a:lnSpc>
              <a:buFont typeface="Wingdings" panose="05000000000000000000" pitchFamily="2" charset="2"/>
              <a:buChar char="§"/>
            </a:pPr>
            <a:endParaRPr lang="en-AU" sz="28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54774" y="1166059"/>
            <a:ext cx="3300740" cy="4830295"/>
          </a:xfrm>
          <a:prstGeom prst="ellipse">
            <a:avLst/>
          </a:prstGeom>
          <a:ln>
            <a:noFill/>
          </a:ln>
          <a:effectLst>
            <a:softEdge rad="112500"/>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t>Part 2_ </a:t>
            </a:r>
            <a:r>
              <a:rPr lang="en-US" sz="3600" dirty="0">
                <a:latin typeface="Arial" panose="020B0604020202020204" pitchFamily="34" charset="0"/>
                <a:cs typeface="Arial" panose="020B0604020202020204" pitchFamily="34" charset="0"/>
              </a:rPr>
              <a:t>Independent malware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marL="228600" indent="-228600">
              <a:buFont typeface="Wingdings" panose="05000000000000000000" pitchFamily="2" charset="2"/>
              <a:buChar char="§"/>
            </a:pPr>
            <a:r>
              <a:rPr lang="en-US" sz="2800" dirty="0">
                <a:latin typeface="Arial" panose="020B0604020202020204" pitchFamily="34" charset="0"/>
                <a:cs typeface="Arial" panose="020B0604020202020204" pitchFamily="34" charset="0"/>
              </a:rPr>
              <a:t>Worms </a:t>
            </a:r>
            <a:endParaRPr lang="en-US" sz="2800" dirty="0">
              <a:latin typeface="Arial" panose="020B0604020202020204" pitchFamily="34" charset="0"/>
              <a:cs typeface="Arial" panose="020B0604020202020204" pitchFamily="34" charset="0"/>
            </a:endParaRPr>
          </a:p>
          <a:p>
            <a:pPr marL="228600" indent="-228600">
              <a:buFont typeface="Wingdings" panose="05000000000000000000" pitchFamily="2" charset="2"/>
              <a:buChar char="§"/>
            </a:pPr>
            <a:r>
              <a:rPr lang="en-US" sz="2800" dirty="0">
                <a:latin typeface="Arial" panose="020B0604020202020204" pitchFamily="34" charset="0"/>
                <a:cs typeface="Arial" panose="020B0604020202020204" pitchFamily="34" charset="0"/>
              </a:rPr>
              <a:t>Zombie</a:t>
            </a:r>
            <a:endParaRPr lang="en-US" sz="2800" dirty="0">
              <a:latin typeface="Arial" panose="020B0604020202020204" pitchFamily="34" charset="0"/>
              <a:cs typeface="Arial" panose="020B0604020202020204" pitchFamily="34" charset="0"/>
            </a:endParaRPr>
          </a:p>
          <a:p>
            <a:pPr marL="228600" indent="-228600">
              <a:buFont typeface="Wingdings" panose="05000000000000000000" pitchFamily="2" charset="2"/>
              <a:buChar char="§"/>
            </a:pPr>
            <a:r>
              <a:rPr lang="en-US" sz="2800" dirty="0">
                <a:latin typeface="Arial" panose="020B0604020202020204" pitchFamily="34" charset="0"/>
                <a:cs typeface="Arial" panose="020B0604020202020204" pitchFamily="34" charset="0"/>
              </a:rPr>
              <a:t>Man in the middle</a:t>
            </a:r>
            <a:endParaRPr lang="en-US" sz="2800" dirty="0">
              <a:latin typeface="Arial" panose="020B0604020202020204" pitchFamily="34" charset="0"/>
              <a:cs typeface="Arial" panose="020B0604020202020204" pitchFamily="34" charset="0"/>
            </a:endParaRPr>
          </a:p>
          <a:p>
            <a:pPr marL="228600" indent="-228600">
              <a:buFont typeface="Wingdings" panose="05000000000000000000" pitchFamily="2" charset="2"/>
              <a:buChar char="§"/>
            </a:pPr>
            <a:r>
              <a:rPr lang="en-US" sz="2800" dirty="0">
                <a:latin typeface="Arial" panose="020B0604020202020204" pitchFamily="34" charset="0"/>
                <a:cs typeface="Arial" panose="020B0604020202020204" pitchFamily="34" charset="0"/>
              </a:rPr>
              <a:t>DOS</a:t>
            </a:r>
            <a:endParaRPr lang="en-US" sz="2800" dirty="0">
              <a:latin typeface="Arial" panose="020B0604020202020204" pitchFamily="34" charset="0"/>
              <a:cs typeface="Arial" panose="020B0604020202020204" pitchFamily="34" charset="0"/>
            </a:endParaRPr>
          </a:p>
          <a:p>
            <a:pPr marL="228600" indent="-228600">
              <a:buFont typeface="Wingdings" panose="05000000000000000000" pitchFamily="2" charset="2"/>
              <a:buChar char="§"/>
            </a:pPr>
            <a:r>
              <a:rPr lang="en-US" sz="2800" dirty="0">
                <a:latin typeface="Arial" panose="020B0604020202020204" pitchFamily="34" charset="0"/>
                <a:cs typeface="Arial" panose="020B0604020202020204" pitchFamily="34" charset="0"/>
              </a:rPr>
              <a:t>DDOS</a:t>
            </a:r>
            <a:endParaRPr lang="en-US" sz="2800" dirty="0">
              <a:latin typeface="Arial" panose="020B0604020202020204" pitchFamily="34" charset="0"/>
              <a:cs typeface="Arial" panose="020B0604020202020204" pitchFamily="34" charset="0"/>
            </a:endParaRPr>
          </a:p>
          <a:p>
            <a:pPr marL="228600" indent="-228600">
              <a:buFont typeface="Wingdings" panose="05000000000000000000" pitchFamily="2" charset="2"/>
              <a:buChar char="§"/>
            </a:pPr>
            <a:r>
              <a:rPr lang="en-US" sz="2800" dirty="0">
                <a:latin typeface="Arial" panose="020B0604020202020204" pitchFamily="34" charset="0"/>
                <a:cs typeface="Arial" panose="020B0604020202020204" pitchFamily="34" charset="0"/>
              </a:rPr>
              <a:t>Spyware and Tracking Cookies</a:t>
            </a: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Worms</a:t>
            </a:r>
            <a:endParaRPr lang="en-AU" sz="3600" dirty="0">
              <a:latin typeface="Arial" panose="020B0604020202020204" pitchFamily="34" charset="0"/>
              <a:cs typeface="Arial" panose="020B0604020202020204" pitchFamily="34" charset="0"/>
            </a:endParaRPr>
          </a:p>
        </p:txBody>
      </p:sp>
      <p:sp>
        <p:nvSpPr>
          <p:cNvPr id="178179" name="Rectangle 3"/>
          <p:cNvSpPr>
            <a:spLocks noGrp="1" noChangeArrowheads="1"/>
          </p:cNvSpPr>
          <p:nvPr>
            <p:ph idx="1"/>
          </p:nvPr>
        </p:nvSpPr>
        <p:spPr/>
        <p:txBody>
          <a:bodyPr>
            <a:noAutofit/>
          </a:bodyPr>
          <a:lstStyle/>
          <a:p>
            <a:pPr>
              <a:lnSpc>
                <a:spcPct val="9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Replicating but </a:t>
            </a:r>
            <a:r>
              <a:rPr lang="en-AU" sz="2800" b="1" dirty="0">
                <a:latin typeface="Arial" panose="020B0604020202020204" pitchFamily="34" charset="0"/>
                <a:cs typeface="Arial" panose="020B0604020202020204" pitchFamily="34" charset="0"/>
              </a:rPr>
              <a:t>not infecting </a:t>
            </a:r>
            <a:r>
              <a:rPr lang="en-AU" sz="2800" dirty="0">
                <a:latin typeface="Arial" panose="020B0604020202020204" pitchFamily="34" charset="0"/>
                <a:cs typeface="Arial" panose="020B0604020202020204" pitchFamily="34" charset="0"/>
              </a:rPr>
              <a:t>program </a:t>
            </a:r>
            <a:endParaRPr lang="en-AU" sz="28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Typically spreads over a network </a:t>
            </a:r>
            <a:endParaRPr lang="en-AU" sz="28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Using users distributed privileges or by exploiting system vulnerabilities </a:t>
            </a:r>
            <a:endParaRPr lang="en-AU" sz="28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Widely used by hackers to create </a:t>
            </a:r>
            <a:r>
              <a:rPr lang="en-AU" sz="2800" b="1" dirty="0">
                <a:latin typeface="Arial" panose="020B0604020202020204" pitchFamily="34" charset="0"/>
                <a:cs typeface="Arial" panose="020B0604020202020204" pitchFamily="34" charset="0"/>
              </a:rPr>
              <a:t>zombie pc's</a:t>
            </a:r>
            <a:r>
              <a:rPr lang="en-AU" sz="2800" dirty="0">
                <a:latin typeface="Arial" panose="020B0604020202020204" pitchFamily="34" charset="0"/>
                <a:cs typeface="Arial" panose="020B0604020202020204" pitchFamily="34" charset="0"/>
              </a:rPr>
              <a:t>, subsequently used for further attacks, especially dos </a:t>
            </a:r>
            <a:endParaRPr lang="en-AU" sz="28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AU" sz="2800" dirty="0">
                <a:latin typeface="Arial" panose="020B0604020202020204" pitchFamily="34" charset="0"/>
                <a:cs typeface="Arial" panose="020B0604020202020204" pitchFamily="34" charset="0"/>
              </a:rPr>
              <a:t>Major issue is lack of security of permanently connected systems</a:t>
            </a:r>
            <a:endParaRPr lang="en-AU" sz="28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163810" y="1238250"/>
            <a:ext cx="1892300" cy="19348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Part 2 _</a:t>
            </a:r>
            <a:r>
              <a:rPr lang="en-US" sz="3600" dirty="0">
                <a:latin typeface="Arial" panose="020B0604020202020204" pitchFamily="34" charset="0"/>
                <a:cs typeface="Arial" panose="020B0604020202020204" pitchFamily="34" charset="0"/>
              </a:rPr>
              <a:t>Introduction</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91478"/>
            <a:ext cx="7872663" cy="4785485"/>
          </a:xfrm>
        </p:spPr>
        <p:txBody>
          <a:bodyPr>
            <a:noAutofit/>
          </a:bodyPr>
          <a:lstStyle/>
          <a:p>
            <a:pPr>
              <a:buFont typeface="Wingdings" panose="05000000000000000000" pitchFamily="2" charset="2"/>
              <a:buChar char="§"/>
            </a:pPr>
            <a:r>
              <a:rPr lang="en-US" sz="2800" dirty="0">
                <a:latin typeface="Arial" panose="020B0604020202020204" pitchFamily="34" charset="0"/>
                <a:cs typeface="Arial" panose="020B0604020202020204" pitchFamily="34" charset="0"/>
              </a:rPr>
              <a:t>People use networks to exchange sensitive information with each other.</a:t>
            </a: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People purchase products and do their banking over the Internet. </a:t>
            </a:r>
            <a:endParaRPr lang="en-US" sz="2800" dirty="0">
              <a:latin typeface="Arial" panose="020B0604020202020204" pitchFamily="34" charset="0"/>
              <a:cs typeface="Arial" panose="020B0604020202020204" pitchFamily="34" charset="0"/>
            </a:endParaRPr>
          </a:p>
          <a:p>
            <a:pPr lvl="2">
              <a:buFont typeface="Wingdings" panose="05000000000000000000" pitchFamily="2" charset="2"/>
              <a:buChar char="§"/>
            </a:pPr>
            <a:r>
              <a:rPr lang="en-US" sz="2800" dirty="0">
                <a:latin typeface="Arial" panose="020B0604020202020204" pitchFamily="34" charset="0"/>
                <a:cs typeface="Arial" panose="020B0604020202020204" pitchFamily="34" charset="0"/>
              </a:rPr>
              <a:t>We rely on networks to be secure and to protect our identities and our private information</a:t>
            </a: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Cyber Security is a </a:t>
            </a:r>
            <a:r>
              <a:rPr lang="en-US" sz="2800" u="sng" dirty="0">
                <a:latin typeface="Arial" panose="020B0604020202020204" pitchFamily="34" charset="0"/>
                <a:cs typeface="Arial" panose="020B0604020202020204" pitchFamily="34" charset="0"/>
              </a:rPr>
              <a:t>shared responsibility </a:t>
            </a:r>
            <a:r>
              <a:rPr lang="en-US" sz="2800" dirty="0">
                <a:latin typeface="Arial" panose="020B0604020202020204" pitchFamily="34" charset="0"/>
                <a:cs typeface="Arial" panose="020B0604020202020204" pitchFamily="34" charset="0"/>
              </a:rPr>
              <a:t>that each person must accept when they connect to the network.</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59080" y="1700425"/>
            <a:ext cx="3299244" cy="345575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Zombie</a:t>
            </a:r>
            <a:endParaRPr lang="en-AU" sz="3600" dirty="0">
              <a:latin typeface="Arial" panose="020B0604020202020204" pitchFamily="34" charset="0"/>
              <a:cs typeface="Arial" panose="020B0604020202020204" pitchFamily="34" charset="0"/>
            </a:endParaRPr>
          </a:p>
        </p:txBody>
      </p:sp>
      <p:sp>
        <p:nvSpPr>
          <p:cNvPr id="163843" name="Rectangle 3"/>
          <p:cNvSpPr>
            <a:spLocks noGrp="1" noChangeArrowheads="1"/>
          </p:cNvSpPr>
          <p:nvPr>
            <p:ph idx="1"/>
          </p:nvPr>
        </p:nvSpPr>
        <p:spPr/>
        <p:txBody>
          <a:bodyPr>
            <a:normAutofit/>
          </a:bodyPr>
          <a:lstStyle/>
          <a:p>
            <a:pPr>
              <a:buFont typeface="Wingdings" panose="05000000000000000000" pitchFamily="2" charset="2"/>
              <a:buChar char="§"/>
            </a:pPr>
            <a:r>
              <a:rPr lang="en-US" sz="2800" dirty="0">
                <a:latin typeface="Arial" panose="020B0604020202020204" pitchFamily="34" charset="0"/>
                <a:cs typeface="Arial" panose="020B0604020202020204" pitchFamily="34" charset="0"/>
              </a:rPr>
              <a:t>Program which secretly takes over another networked computer then uses it to indirectly launch attacks</a:t>
            </a: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Often used to launch distributed denial of service (DDoS) attacks</a:t>
            </a:r>
            <a:endParaRPr lang="en-US" sz="28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90591" y="1379508"/>
            <a:ext cx="1933575" cy="320947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DoS Attack</a:t>
            </a:r>
            <a:endParaRPr lang="en-US" sz="3600" dirty="0">
              <a:latin typeface="Arial" panose="020B0604020202020204" pitchFamily="34" charset="0"/>
              <a:cs typeface="Arial" panose="020B0604020202020204" pitchFamily="34" charset="0"/>
            </a:endParaRPr>
          </a:p>
        </p:txBody>
      </p:sp>
      <p:sp>
        <p:nvSpPr>
          <p:cNvPr id="108547" name="Rectangle 3"/>
          <p:cNvSpPr>
            <a:spLocks noGrp="1" noChangeArrowheads="1"/>
          </p:cNvSpPr>
          <p:nvPr>
            <p:ph idx="1"/>
          </p:nvPr>
        </p:nvSpPr>
        <p:spPr/>
        <p:txBody>
          <a:bodyPr>
            <a:noAutofit/>
          </a:bodyPr>
          <a:lstStyle/>
          <a:p>
            <a:pPr>
              <a:lnSpc>
                <a:spcPct val="8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Denial of service is about without permission knocking off services, for example through crashing the whole system. </a:t>
            </a:r>
            <a:endParaRPr lang="en-US" sz="2800" dirty="0">
              <a:latin typeface="Arial" panose="020B0604020202020204" pitchFamily="34" charset="0"/>
              <a:cs typeface="Arial" panose="020B0604020202020204" pitchFamily="34" charset="0"/>
            </a:endParaRPr>
          </a:p>
          <a:p>
            <a:pPr>
              <a:lnSpc>
                <a:spcPct val="8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This kind of attacks are easy to launch and it is hard to protect a system against them. </a:t>
            </a:r>
            <a:endParaRPr lang="en-US" sz="28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Consume host resources</a:t>
            </a:r>
            <a:endParaRPr lang="en-US" sz="2800" dirty="0">
              <a:latin typeface="Arial" panose="020B0604020202020204" pitchFamily="34" charset="0"/>
              <a:cs typeface="Arial" panose="020B0604020202020204" pitchFamily="34" charset="0"/>
            </a:endParaRPr>
          </a:p>
          <a:p>
            <a:pPr lvl="2">
              <a:buFont typeface="Wingdings" panose="05000000000000000000" pitchFamily="2" charset="2"/>
              <a:buChar char="§"/>
            </a:pPr>
            <a:r>
              <a:rPr lang="en-US" sz="2400" dirty="0">
                <a:latin typeface="Arial" panose="020B0604020202020204" pitchFamily="34" charset="0"/>
                <a:cs typeface="Arial" panose="020B0604020202020204" pitchFamily="34" charset="0"/>
              </a:rPr>
              <a:t>Memory</a:t>
            </a:r>
            <a:endParaRPr lang="en-US" sz="2400" dirty="0">
              <a:latin typeface="Arial" panose="020B0604020202020204" pitchFamily="34" charset="0"/>
              <a:cs typeface="Arial" panose="020B0604020202020204" pitchFamily="34" charset="0"/>
            </a:endParaRPr>
          </a:p>
          <a:p>
            <a:pPr lvl="2">
              <a:buFont typeface="Wingdings" panose="05000000000000000000" pitchFamily="2" charset="2"/>
              <a:buChar char="§"/>
            </a:pPr>
            <a:r>
              <a:rPr lang="en-US" sz="2400" dirty="0">
                <a:latin typeface="Arial" panose="020B0604020202020204" pitchFamily="34" charset="0"/>
                <a:cs typeface="Arial" panose="020B0604020202020204" pitchFamily="34" charset="0"/>
              </a:rPr>
              <a:t>Processor cycles</a:t>
            </a:r>
            <a:endParaRPr lang="en-US" sz="2400" dirty="0">
              <a:latin typeface="Arial" panose="020B0604020202020204" pitchFamily="34" charset="0"/>
              <a:cs typeface="Arial" panose="020B0604020202020204" pitchFamily="34" charset="0"/>
            </a:endParaRPr>
          </a:p>
          <a:p>
            <a:pPr>
              <a:lnSpc>
                <a:spcPct val="90000"/>
              </a:lnSpc>
              <a:buFont typeface="Wingdings" panose="05000000000000000000" pitchFamily="2" charset="2"/>
              <a:buChar char="§"/>
            </a:pPr>
            <a:r>
              <a:rPr lang="en-US" sz="2800" dirty="0">
                <a:latin typeface="Arial" panose="020B0604020202020204" pitchFamily="34" charset="0"/>
                <a:cs typeface="Arial" panose="020B0604020202020204" pitchFamily="34" charset="0"/>
              </a:rPr>
              <a:t>Consume network resources</a:t>
            </a:r>
            <a:endParaRPr lang="en-US" sz="2800" dirty="0">
              <a:latin typeface="Arial" panose="020B0604020202020204" pitchFamily="34" charset="0"/>
              <a:cs typeface="Arial" panose="020B0604020202020204" pitchFamily="34" charset="0"/>
            </a:endParaRPr>
          </a:p>
          <a:p>
            <a:pPr lvl="2">
              <a:buFont typeface="Wingdings" panose="05000000000000000000" pitchFamily="2" charset="2"/>
              <a:buChar char="§"/>
            </a:pPr>
            <a:r>
              <a:rPr lang="en-US" sz="2400" dirty="0">
                <a:latin typeface="Arial" panose="020B0604020202020204" pitchFamily="34" charset="0"/>
                <a:cs typeface="Arial" panose="020B0604020202020204" pitchFamily="34" charset="0"/>
              </a:rPr>
              <a:t>Bandwidth</a:t>
            </a:r>
            <a:endParaRPr lang="en-US"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stretch>
            <a:fillRect/>
          </a:stretch>
        </p:blipFill>
        <p:spPr>
          <a:xfrm>
            <a:off x="6642542" y="3069030"/>
            <a:ext cx="4886672" cy="291607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DDoS Attack</a:t>
            </a:r>
            <a:endParaRPr lang="en-US" sz="3600" dirty="0">
              <a:latin typeface="Arial" panose="020B0604020202020204" pitchFamily="34" charset="0"/>
              <a:cs typeface="Arial" panose="020B0604020202020204" pitchFamily="34" charset="0"/>
            </a:endParaRPr>
          </a:p>
        </p:txBody>
      </p:sp>
      <p:sp>
        <p:nvSpPr>
          <p:cNvPr id="112643" name="Rectangle 3"/>
          <p:cNvSpPr>
            <a:spLocks noGrp="1" noChangeArrowheads="1"/>
          </p:cNvSpPr>
          <p:nvPr>
            <p:ph idx="1"/>
          </p:nvPr>
        </p:nvSpPr>
        <p:spPr>
          <a:xfrm>
            <a:off x="838200" y="1391478"/>
            <a:ext cx="7315200" cy="4785485"/>
          </a:xfrm>
        </p:spPr>
        <p:txBody>
          <a:bodyPr/>
          <a:lstStyle/>
          <a:p>
            <a:pPr>
              <a:buFont typeface="Wingdings" panose="05000000000000000000" pitchFamily="2" charset="2"/>
              <a:buChar char="§"/>
            </a:pPr>
            <a:r>
              <a:rPr lang="en-US" sz="2400" dirty="0">
                <a:solidFill>
                  <a:srgbClr val="C00000"/>
                </a:solidFill>
              </a:rPr>
              <a:t>DDoS</a:t>
            </a:r>
            <a:r>
              <a:rPr lang="en-US" sz="2400" dirty="0"/>
              <a:t> – A distributed denial of service attack uses multiple machines to prevent the legitimate use of a service.</a:t>
            </a: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r>
              <a:rPr lang="en-US" sz="2400" dirty="0"/>
              <a:t>Making networked systems unavailable by flooding with useless traffic using large numbers of “zombies” growing sophistication of attacks</a:t>
            </a:r>
            <a:endParaRPr lang="en-US" sz="2400" dirty="0"/>
          </a:p>
        </p:txBody>
      </p:sp>
      <p:pic>
        <p:nvPicPr>
          <p:cNvPr id="4" name="Picture 3"/>
          <p:cNvPicPr>
            <a:picLocks noChangeAspect="1"/>
          </p:cNvPicPr>
          <p:nvPr/>
        </p:nvPicPr>
        <p:blipFill>
          <a:blip r:embed="rId1"/>
          <a:stretch>
            <a:fillRect/>
          </a:stretch>
        </p:blipFill>
        <p:spPr>
          <a:xfrm>
            <a:off x="8289953" y="1215423"/>
            <a:ext cx="3556951" cy="2153419"/>
          </a:xfrm>
          <a:prstGeom prst="rect">
            <a:avLst/>
          </a:prstGeom>
        </p:spPr>
      </p:pic>
      <p:pic>
        <p:nvPicPr>
          <p:cNvPr id="7" name="Picture 6"/>
          <p:cNvPicPr>
            <a:picLocks noChangeAspect="1"/>
          </p:cNvPicPr>
          <p:nvPr/>
        </p:nvPicPr>
        <p:blipFill>
          <a:blip r:embed="rId2"/>
          <a:stretch>
            <a:fillRect/>
          </a:stretch>
        </p:blipFill>
        <p:spPr>
          <a:xfrm>
            <a:off x="8412480" y="3705728"/>
            <a:ext cx="3434424" cy="206943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3600" dirty="0"/>
              <a:t>Part 2_</a:t>
            </a:r>
            <a:r>
              <a:rPr lang="en-US" sz="3600" dirty="0">
                <a:latin typeface="Arial" panose="020B0604020202020204" pitchFamily="34" charset="0"/>
                <a:cs typeface="Arial" panose="020B0604020202020204" pitchFamily="34" charset="0"/>
              </a:rPr>
              <a:t>Spyware and Tracking Cookies</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91478"/>
            <a:ext cx="7574280" cy="4785485"/>
          </a:xfrm>
        </p:spPr>
        <p:txBody>
          <a:bodyPr>
            <a:normAutofit/>
          </a:bodyPr>
          <a:lstStyle/>
          <a:p>
            <a:r>
              <a:rPr lang="en-US" sz="2200" b="1" dirty="0">
                <a:solidFill>
                  <a:srgbClr val="C00000"/>
                </a:solidFill>
                <a:latin typeface="Arial" panose="020B0604020202020204" pitchFamily="34" charset="0"/>
                <a:cs typeface="Arial" panose="020B0604020202020204" pitchFamily="34" charset="0"/>
              </a:rPr>
              <a:t>Spyware</a:t>
            </a:r>
            <a:endParaRPr lang="en-US" sz="2200" b="1" dirty="0">
              <a:solidFill>
                <a:srgbClr val="C00000"/>
              </a:solidFill>
              <a:latin typeface="Arial" panose="020B0604020202020204" pitchFamily="34" charset="0"/>
              <a:cs typeface="Arial" panose="020B0604020202020204" pitchFamily="34" charset="0"/>
            </a:endParaRPr>
          </a:p>
          <a:p>
            <a:pPr lvl="1"/>
            <a:r>
              <a:rPr lang="en-US" sz="2200" dirty="0">
                <a:latin typeface="Arial" panose="020B0604020202020204" pitchFamily="34" charset="0"/>
                <a:cs typeface="Arial" panose="020B0604020202020204" pitchFamily="34" charset="0"/>
              </a:rPr>
              <a:t>Spyware is any program that gathers personal information from your computer </a:t>
            </a:r>
            <a:r>
              <a:rPr lang="en-US" sz="2200" b="1" dirty="0">
                <a:latin typeface="Arial" panose="020B0604020202020204" pitchFamily="34" charset="0"/>
                <a:cs typeface="Arial" panose="020B0604020202020204" pitchFamily="34" charset="0"/>
              </a:rPr>
              <a:t>without your permission or knowledge</a:t>
            </a:r>
            <a:r>
              <a:rPr lang="en-US" sz="2200" dirty="0">
                <a:latin typeface="Arial" panose="020B0604020202020204" pitchFamily="34" charset="0"/>
                <a:cs typeface="Arial" panose="020B0604020202020204" pitchFamily="34" charset="0"/>
              </a:rPr>
              <a:t>. This information is </a:t>
            </a:r>
            <a:r>
              <a:rPr lang="en-US" sz="2200" b="1" dirty="0">
                <a:latin typeface="Arial" panose="020B0604020202020204" pitchFamily="34" charset="0"/>
                <a:cs typeface="Arial" panose="020B0604020202020204" pitchFamily="34" charset="0"/>
              </a:rPr>
              <a:t>sent to advertisers or others</a:t>
            </a:r>
            <a:r>
              <a:rPr lang="en-US" sz="2200" dirty="0">
                <a:latin typeface="Arial" panose="020B0604020202020204" pitchFamily="34" charset="0"/>
                <a:cs typeface="Arial" panose="020B0604020202020204" pitchFamily="34" charset="0"/>
              </a:rPr>
              <a:t> on the Internet and can include passwords and account numbers. </a:t>
            </a:r>
            <a:endParaRPr lang="en-US" sz="2200" dirty="0">
              <a:latin typeface="Arial" panose="020B0604020202020204" pitchFamily="34" charset="0"/>
              <a:cs typeface="Arial" panose="020B0604020202020204" pitchFamily="34" charset="0"/>
            </a:endParaRPr>
          </a:p>
          <a:p>
            <a:r>
              <a:rPr lang="en-US" sz="2200" b="1" dirty="0">
                <a:solidFill>
                  <a:srgbClr val="C00000"/>
                </a:solidFill>
                <a:latin typeface="Arial" panose="020B0604020202020204" pitchFamily="34" charset="0"/>
                <a:cs typeface="Arial" panose="020B0604020202020204" pitchFamily="34" charset="0"/>
              </a:rPr>
              <a:t>Tracking Cookies</a:t>
            </a:r>
            <a:endParaRPr lang="en-US" sz="2200" b="1" dirty="0">
              <a:solidFill>
                <a:srgbClr val="C00000"/>
              </a:solidFill>
              <a:latin typeface="Arial" panose="020B0604020202020204" pitchFamily="34" charset="0"/>
              <a:cs typeface="Arial" panose="020B0604020202020204" pitchFamily="34" charset="0"/>
            </a:endParaRPr>
          </a:p>
          <a:p>
            <a:pPr lvl="1"/>
            <a:r>
              <a:rPr lang="en-US" sz="2200" dirty="0">
                <a:latin typeface="Arial" panose="020B0604020202020204" pitchFamily="34" charset="0"/>
                <a:cs typeface="Arial" panose="020B0604020202020204" pitchFamily="34" charset="0"/>
              </a:rPr>
              <a:t>Cookies are a </a:t>
            </a:r>
            <a:r>
              <a:rPr lang="en-US" sz="2200" b="1" dirty="0">
                <a:latin typeface="Arial" panose="020B0604020202020204" pitchFamily="34" charset="0"/>
                <a:cs typeface="Arial" panose="020B0604020202020204" pitchFamily="34" charset="0"/>
              </a:rPr>
              <a:t>form of spyware </a:t>
            </a:r>
            <a:r>
              <a:rPr lang="en-US" sz="2200" dirty="0">
                <a:latin typeface="Arial" panose="020B0604020202020204" pitchFamily="34" charset="0"/>
                <a:cs typeface="Arial" panose="020B0604020202020204" pitchFamily="34" charset="0"/>
              </a:rPr>
              <a:t>but are </a:t>
            </a:r>
            <a:r>
              <a:rPr lang="en-US" sz="2200" b="1" dirty="0">
                <a:latin typeface="Arial" panose="020B0604020202020204" pitchFamily="34" charset="0"/>
                <a:cs typeface="Arial" panose="020B0604020202020204" pitchFamily="34" charset="0"/>
              </a:rPr>
              <a:t>not always bad. </a:t>
            </a:r>
            <a:r>
              <a:rPr lang="en-US" sz="2200" dirty="0">
                <a:latin typeface="Arial" panose="020B0604020202020204" pitchFamily="34" charset="0"/>
                <a:cs typeface="Arial" panose="020B0604020202020204" pitchFamily="34" charset="0"/>
              </a:rPr>
              <a:t>They are used to record information about an Internet user when they visit websites. </a:t>
            </a:r>
            <a:endParaRPr lang="en-US" sz="22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1"/>
          <a:stretch>
            <a:fillRect/>
          </a:stretch>
        </p:blipFill>
        <p:spPr>
          <a:xfrm>
            <a:off x="837745" y="1036112"/>
            <a:ext cx="7497734" cy="4785775"/>
          </a:xfrm>
          <a:prstGeom prst="rect">
            <a:avLst/>
          </a:prstGeom>
        </p:spPr>
      </p:pic>
      <p:pic>
        <p:nvPicPr>
          <p:cNvPr id="9" name="Picture 8"/>
          <p:cNvPicPr>
            <a:picLocks noChangeAspect="1"/>
          </p:cNvPicPr>
          <p:nvPr/>
        </p:nvPicPr>
        <p:blipFill>
          <a:blip r:embed="rId2"/>
          <a:stretch>
            <a:fillRect/>
          </a:stretch>
        </p:blipFill>
        <p:spPr>
          <a:xfrm>
            <a:off x="8228396" y="1391478"/>
            <a:ext cx="3507607" cy="413954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dirty="0"/>
              <a:t>Part 2_</a:t>
            </a:r>
            <a:r>
              <a:rPr lang="en-US" sz="3600" dirty="0">
                <a:latin typeface="Arial" panose="020B0604020202020204" pitchFamily="34" charset="0"/>
                <a:cs typeface="Arial" panose="020B0604020202020204" pitchFamily="34" charset="0"/>
              </a:rPr>
              <a:t>Spam</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391478"/>
            <a:ext cx="6043863" cy="4785485"/>
          </a:xfrm>
        </p:spPr>
        <p:txBody>
          <a:bodyPr>
            <a:normAutofit fontScale="92500"/>
          </a:bodyPr>
          <a:lstStyle/>
          <a:p>
            <a:r>
              <a:rPr lang="en-US" sz="2800" b="1" dirty="0">
                <a:solidFill>
                  <a:srgbClr val="C00000"/>
                </a:solidFill>
                <a:latin typeface="Arial" panose="020B0604020202020204" pitchFamily="34" charset="0"/>
                <a:cs typeface="Arial" panose="020B0604020202020204" pitchFamily="34" charset="0"/>
              </a:rPr>
              <a:t>Spam</a:t>
            </a:r>
            <a:r>
              <a:rPr 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600" dirty="0">
                <a:latin typeface="Arial" panose="020B0604020202020204" pitchFamily="34" charset="0"/>
                <a:cs typeface="Arial" panose="020B0604020202020204" pitchFamily="34" charset="0"/>
              </a:rPr>
              <a:t>is a serious network threat that can overload ISPs, email servers and individual end-user systems.</a:t>
            </a:r>
            <a:endParaRPr lang="en-US" sz="2600" dirty="0">
              <a:latin typeface="Arial" panose="020B0604020202020204" pitchFamily="34" charset="0"/>
              <a:cs typeface="Arial" panose="020B0604020202020204" pitchFamily="34" charset="0"/>
            </a:endParaRPr>
          </a:p>
          <a:p>
            <a:r>
              <a:rPr lang="en-US" sz="2600" dirty="0">
                <a:latin typeface="Arial" panose="020B0604020202020204" pitchFamily="34" charset="0"/>
                <a:cs typeface="Arial" panose="020B0604020202020204" pitchFamily="34" charset="0"/>
              </a:rPr>
              <a:t> A person or organization responsible for sending spam is called a spammer.</a:t>
            </a:r>
            <a:endParaRPr lang="en-US" sz="2600" dirty="0">
              <a:latin typeface="Arial" panose="020B0604020202020204" pitchFamily="34" charset="0"/>
              <a:cs typeface="Arial" panose="020B0604020202020204" pitchFamily="34" charset="0"/>
            </a:endParaRPr>
          </a:p>
          <a:p>
            <a:r>
              <a:rPr lang="en-US" sz="2600" dirty="0">
                <a:latin typeface="Arial" panose="020B0604020202020204" pitchFamily="34" charset="0"/>
                <a:cs typeface="Arial" panose="020B0604020202020204" pitchFamily="34" charset="0"/>
              </a:rPr>
              <a:t> Spammers often make use of unsecured email servers to forward email.</a:t>
            </a:r>
            <a:endParaRPr lang="en-US" sz="2600" dirty="0">
              <a:latin typeface="Arial" panose="020B0604020202020204" pitchFamily="34" charset="0"/>
              <a:cs typeface="Arial" panose="020B0604020202020204" pitchFamily="34" charset="0"/>
            </a:endParaRPr>
          </a:p>
          <a:p>
            <a:r>
              <a:rPr lang="en-US" sz="2600" dirty="0">
                <a:latin typeface="Arial" panose="020B0604020202020204" pitchFamily="34" charset="0"/>
                <a:cs typeface="Arial" panose="020B0604020202020204" pitchFamily="34" charset="0"/>
              </a:rPr>
              <a:t> Spammers can use hacking techniques, such as viruses, worms and Trojan horses to take control of home computers. </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US">
                <a:solidFill>
                  <a:prstClr val="black">
                    <a:lumMod val="95000"/>
                    <a:lumOff val="5000"/>
                  </a:prstClr>
                </a:solidFill>
              </a:rPr>
              <a:t>By :Mohamed Abo Sehly</a:t>
            </a:r>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pic>
        <p:nvPicPr>
          <p:cNvPr id="7" name="Picture 6"/>
          <p:cNvPicPr>
            <a:picLocks noChangeAspect="1"/>
          </p:cNvPicPr>
          <p:nvPr/>
        </p:nvPicPr>
        <p:blipFill>
          <a:blip r:embed="rId1"/>
          <a:stretch>
            <a:fillRect/>
          </a:stretch>
        </p:blipFill>
        <p:spPr>
          <a:xfrm>
            <a:off x="7238198" y="2054653"/>
            <a:ext cx="4523803" cy="33014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stretch>
            <a:fillRect/>
          </a:stretch>
        </p:blipFill>
        <p:spPr>
          <a:xfrm>
            <a:off x="-215827" y="-121395"/>
            <a:ext cx="12623655" cy="7100791"/>
          </a:xfrm>
          <a:prstGeom prst="rect">
            <a:avLst/>
          </a:prstGeom>
        </p:spPr>
      </p:pic>
      <p:sp>
        <p:nvSpPr>
          <p:cNvPr id="2" name="Title 1"/>
          <p:cNvSpPr>
            <a:spLocks noGrp="1"/>
          </p:cNvSpPr>
          <p:nvPr>
            <p:ph type="ctrTitle"/>
          </p:nvPr>
        </p:nvSpPr>
        <p:spPr>
          <a:xfrm>
            <a:off x="1641565" y="2238471"/>
            <a:ext cx="9144000" cy="2387600"/>
          </a:xfrm>
        </p:spPr>
        <p:txBody>
          <a:bodyPr anchor="ctr">
            <a:normAutofit/>
          </a:bodyPr>
          <a:lstStyle/>
          <a:p>
            <a:r>
              <a:rPr lang="en-US" sz="8000" dirty="0">
                <a:solidFill>
                  <a:schemeClr val="bg1"/>
                </a:solidFill>
                <a:latin typeface="Candara bold" panose="020E0702030303020204" pitchFamily="34" charset="0"/>
              </a:rPr>
              <a:t>Thank You</a:t>
            </a:r>
            <a:endParaRPr lang="en-US" sz="8000" dirty="0">
              <a:solidFill>
                <a:schemeClr val="bg1"/>
              </a:solidFill>
              <a:latin typeface="Candara bold" panose="020E0702030303020204" pitchFamily="34" charset="0"/>
            </a:endParaRPr>
          </a:p>
        </p:txBody>
      </p:sp>
      <p:pic>
        <p:nvPicPr>
          <p:cNvPr id="12" name="Picture 11"/>
          <p:cNvPicPr>
            <a:picLocks noChangeAspect="1"/>
          </p:cNvPicPr>
          <p:nvPr/>
        </p:nvPicPr>
        <p:blipFill>
          <a:blip r:embed="rId2"/>
          <a:stretch>
            <a:fillRect/>
          </a:stretch>
        </p:blipFill>
        <p:spPr>
          <a:xfrm>
            <a:off x="-107577" y="5664506"/>
            <a:ext cx="12407155" cy="9037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vert="horz" lIns="91440" tIns="45720" rIns="91440" bIns="45720" rtlCol="0" anchor="ctr">
            <a:normAutofit/>
          </a:bodyPr>
          <a:lstStyle/>
          <a:p>
            <a:r>
              <a:rPr lang="en-US" sz="3600" dirty="0"/>
              <a:t>Part 2 _Cyber Security</a:t>
            </a:r>
            <a:endParaRPr lang="en-US" sz="3600" dirty="0"/>
          </a:p>
        </p:txBody>
      </p:sp>
      <p:sp>
        <p:nvSpPr>
          <p:cNvPr id="9219" name="Rectangle 3"/>
          <p:cNvSpPr>
            <a:spLocks noGrp="1" noChangeArrowheads="1"/>
          </p:cNvSpPr>
          <p:nvPr>
            <p:ph idx="1"/>
          </p:nvPr>
        </p:nvSpPr>
        <p:spPr>
          <a:xfrm>
            <a:off x="838200" y="1391478"/>
            <a:ext cx="7141143" cy="4785485"/>
          </a:xfrm>
        </p:spPr>
        <p:txBody>
          <a:bodyPr>
            <a:noAutofit/>
          </a:bodyPr>
          <a:lstStyle/>
          <a:p>
            <a:pPr>
              <a:lnSpc>
                <a:spcPct val="90000"/>
              </a:lnSpc>
            </a:pPr>
            <a:r>
              <a:rPr lang="en-US" sz="2000" b="1" dirty="0">
                <a:latin typeface="Arial" panose="020B0604020202020204" pitchFamily="34" charset="0"/>
                <a:cs typeface="Arial" panose="020B0604020202020204" pitchFamily="34" charset="0"/>
              </a:rPr>
              <a:t>Cyber Security </a:t>
            </a:r>
            <a:endParaRPr lang="en-US" sz="2000" b="1" dirty="0">
              <a:latin typeface="Arial" panose="020B0604020202020204" pitchFamily="34" charset="0"/>
              <a:cs typeface="Arial" panose="020B0604020202020204" pitchFamily="34" charset="0"/>
            </a:endParaRPr>
          </a:p>
          <a:p>
            <a:pPr marL="685800" lvl="3">
              <a:spcBef>
                <a:spcPts val="1000"/>
              </a:spcBef>
            </a:pPr>
            <a:r>
              <a:rPr lang="en-US" b="1" dirty="0">
                <a:latin typeface="Arial" panose="020B0604020202020204" pitchFamily="34" charset="0"/>
                <a:cs typeface="Arial" panose="020B0604020202020204" pitchFamily="34" charset="0"/>
              </a:rPr>
              <a:t>How to protect systems, networks, programs, devices and data from cyber attacks</a:t>
            </a:r>
            <a:endParaRPr lang="en-US" b="1" dirty="0">
              <a:latin typeface="Arial" panose="020B0604020202020204" pitchFamily="34" charset="0"/>
              <a:cs typeface="Arial" panose="020B0604020202020204" pitchFamily="34" charset="0"/>
            </a:endParaRPr>
          </a:p>
          <a:p>
            <a:pPr lvl="0"/>
            <a:r>
              <a:rPr lang="en-US" sz="2000" b="1" dirty="0">
                <a:solidFill>
                  <a:prstClr val="black"/>
                </a:solidFill>
                <a:latin typeface="Arial" panose="020B0604020202020204" pitchFamily="34" charset="0"/>
                <a:cs typeface="Arial" panose="020B0604020202020204" pitchFamily="34" charset="0"/>
              </a:rPr>
              <a:t>Network security </a:t>
            </a:r>
            <a:r>
              <a:rPr lang="en-US" sz="2000" dirty="0">
                <a:latin typeface="Arial" panose="020B0604020202020204" pitchFamily="34" charset="0"/>
                <a:cs typeface="Arial" panose="020B0604020202020204" pitchFamily="34" charset="0"/>
              </a:rPr>
              <a:t>is the implementation of security devices, policies, and processes </a:t>
            </a:r>
            <a:r>
              <a:rPr lang="en-US" sz="2000" dirty="0">
                <a:solidFill>
                  <a:prstClr val="black"/>
                </a:solidFill>
                <a:latin typeface="Arial" panose="020B0604020202020204" pitchFamily="34" charset="0"/>
                <a:cs typeface="Arial" panose="020B0604020202020204" pitchFamily="34" charset="0"/>
              </a:rPr>
              <a:t>to </a:t>
            </a:r>
            <a:r>
              <a:rPr lang="en-US" sz="2000" b="1" dirty="0">
                <a:solidFill>
                  <a:prstClr val="black"/>
                </a:solidFill>
                <a:latin typeface="Arial" panose="020B0604020202020204" pitchFamily="34" charset="0"/>
                <a:cs typeface="Arial" panose="020B0604020202020204" pitchFamily="34" charset="0"/>
              </a:rPr>
              <a:t>prevent the unauthorized access to network resources </a:t>
            </a:r>
            <a:r>
              <a:rPr lang="en-US" sz="2000" dirty="0">
                <a:solidFill>
                  <a:prstClr val="black"/>
                </a:solidFill>
                <a:latin typeface="Arial" panose="020B0604020202020204" pitchFamily="34" charset="0"/>
                <a:cs typeface="Arial" panose="020B0604020202020204" pitchFamily="34" charset="0"/>
              </a:rPr>
              <a:t>or the alteration or destruction of resources or data.</a:t>
            </a:r>
            <a:endParaRPr lang="en-US" sz="2000" dirty="0">
              <a:solidFill>
                <a:prstClr val="black"/>
              </a:solidFill>
              <a:latin typeface="Arial" panose="020B0604020202020204" pitchFamily="34" charset="0"/>
              <a:cs typeface="Arial" panose="020B0604020202020204" pitchFamily="34" charset="0"/>
            </a:endParaRPr>
          </a:p>
          <a:p>
            <a:pPr lvl="0"/>
            <a:r>
              <a:rPr lang="en-US" sz="2000" b="1" dirty="0">
                <a:solidFill>
                  <a:prstClr val="black"/>
                </a:solidFill>
                <a:latin typeface="Arial" panose="020B0604020202020204" pitchFamily="34" charset="0"/>
                <a:cs typeface="Arial" panose="020B0604020202020204" pitchFamily="34" charset="0"/>
              </a:rPr>
              <a:t>Security involves protecting resources:</a:t>
            </a:r>
            <a:endParaRPr lang="en-US" sz="2000" b="1" dirty="0">
              <a:solidFill>
                <a:prstClr val="black"/>
              </a:solidFill>
              <a:latin typeface="Arial" panose="020B0604020202020204" pitchFamily="34" charset="0"/>
              <a:cs typeface="Arial" panose="020B0604020202020204" pitchFamily="34" charset="0"/>
            </a:endParaRPr>
          </a:p>
          <a:p>
            <a:pPr lvl="2"/>
            <a:r>
              <a:rPr lang="en-US" b="1" dirty="0">
                <a:solidFill>
                  <a:prstClr val="black"/>
                </a:solidFill>
                <a:latin typeface="Arial" panose="020B0604020202020204" pitchFamily="34" charset="0"/>
                <a:cs typeface="Arial" panose="020B0604020202020204" pitchFamily="34" charset="0"/>
              </a:rPr>
              <a:t>End-user resources</a:t>
            </a:r>
            <a:r>
              <a:rPr lang="en-US" dirty="0">
                <a:solidFill>
                  <a:prstClr val="black"/>
                </a:solidFill>
                <a:latin typeface="Arial" panose="020B0604020202020204" pitchFamily="34" charset="0"/>
                <a:cs typeface="Arial" panose="020B0604020202020204" pitchFamily="34" charset="0"/>
              </a:rPr>
              <a:t>: PCs, Laptop, Tablets </a:t>
            </a:r>
            <a:endParaRPr lang="en-US" dirty="0">
              <a:solidFill>
                <a:prstClr val="black"/>
              </a:solidFill>
              <a:latin typeface="Arial" panose="020B0604020202020204" pitchFamily="34" charset="0"/>
              <a:cs typeface="Arial" panose="020B0604020202020204" pitchFamily="34" charset="0"/>
            </a:endParaRPr>
          </a:p>
          <a:p>
            <a:pPr lvl="2"/>
            <a:r>
              <a:rPr lang="en-US" b="1" dirty="0">
                <a:solidFill>
                  <a:prstClr val="black"/>
                </a:solidFill>
                <a:latin typeface="Arial" panose="020B0604020202020204" pitchFamily="34" charset="0"/>
                <a:cs typeface="Arial" panose="020B0604020202020204" pitchFamily="34" charset="0"/>
              </a:rPr>
              <a:t>Network resources</a:t>
            </a:r>
            <a:r>
              <a:rPr lang="en-US" dirty="0">
                <a:solidFill>
                  <a:prstClr val="black"/>
                </a:solidFill>
                <a:latin typeface="Arial" panose="020B0604020202020204" pitchFamily="34" charset="0"/>
                <a:cs typeface="Arial" panose="020B0604020202020204" pitchFamily="34" charset="0"/>
              </a:rPr>
              <a:t>: Routers, Switches</a:t>
            </a:r>
            <a:endParaRPr lang="en-US" dirty="0">
              <a:solidFill>
                <a:prstClr val="black"/>
              </a:solidFill>
              <a:latin typeface="Arial" panose="020B0604020202020204" pitchFamily="34" charset="0"/>
              <a:cs typeface="Arial" panose="020B0604020202020204" pitchFamily="34" charset="0"/>
            </a:endParaRPr>
          </a:p>
          <a:p>
            <a:pPr lvl="2"/>
            <a:r>
              <a:rPr lang="en-US" b="1" dirty="0">
                <a:solidFill>
                  <a:prstClr val="black"/>
                </a:solidFill>
                <a:latin typeface="Arial" panose="020B0604020202020204" pitchFamily="34" charset="0"/>
                <a:cs typeface="Arial" panose="020B0604020202020204" pitchFamily="34" charset="0"/>
              </a:rPr>
              <a:t>Server resources</a:t>
            </a:r>
            <a:r>
              <a:rPr lang="en-US" dirty="0">
                <a:solidFill>
                  <a:prstClr val="black"/>
                </a:solidFill>
                <a:latin typeface="Arial" panose="020B0604020202020204" pitchFamily="34" charset="0"/>
                <a:cs typeface="Arial" panose="020B0604020202020204" pitchFamily="34" charset="0"/>
              </a:rPr>
              <a:t>: Rack Mount, Blade servers</a:t>
            </a:r>
            <a:endParaRPr lang="en-US" dirty="0">
              <a:solidFill>
                <a:prstClr val="black"/>
              </a:solidFill>
              <a:latin typeface="Arial" panose="020B0604020202020204" pitchFamily="34" charset="0"/>
              <a:cs typeface="Arial" panose="020B0604020202020204" pitchFamily="34" charset="0"/>
            </a:endParaRPr>
          </a:p>
          <a:p>
            <a:pPr>
              <a:lnSpc>
                <a:spcPct val="90000"/>
              </a:lnSpc>
            </a:pPr>
            <a:endParaRPr lang="en-US" sz="2000" b="1"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79343" y="1472664"/>
            <a:ext cx="3883925" cy="3243715"/>
          </a:xfrm>
          <a:prstGeom prst="ellipse">
            <a:avLst/>
          </a:prstGeom>
          <a:ln>
            <a:noFill/>
          </a:ln>
          <a:effectLst>
            <a:softEdge rad="112500"/>
          </a:effec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vert="horz" lIns="91440" tIns="45720" rIns="91440" bIns="45720" rtlCol="0" anchor="ctr">
            <a:normAutofit/>
          </a:bodyPr>
          <a:lstStyle/>
          <a:p>
            <a:r>
              <a:rPr lang="en-US" sz="3600" dirty="0"/>
              <a:t>Part 2 _</a:t>
            </a:r>
            <a:r>
              <a:rPr lang="en-US" sz="3600" dirty="0">
                <a:latin typeface="Arial" panose="020B0604020202020204" pitchFamily="34" charset="0"/>
                <a:cs typeface="Arial" panose="020B0604020202020204" pitchFamily="34" charset="0"/>
              </a:rPr>
              <a:t>Security Goals</a:t>
            </a:r>
            <a:endParaRPr lang="en-US" sz="3600" dirty="0">
              <a:latin typeface="Arial" panose="020B0604020202020204" pitchFamily="34" charset="0"/>
              <a:cs typeface="Arial" panose="020B0604020202020204" pitchFamily="34" charset="0"/>
            </a:endParaRPr>
          </a:p>
        </p:txBody>
      </p:sp>
      <p:pic>
        <p:nvPicPr>
          <p:cNvPr id="14340" name="Picture 4"/>
          <p:cNvPicPr>
            <a:picLocks noChangeAspect="1" noChangeArrowheads="1"/>
          </p:cNvPicPr>
          <p:nvPr/>
        </p:nvPicPr>
        <p:blipFill>
          <a:blip r:embed="rId1"/>
          <a:srcRect/>
          <a:stretch>
            <a:fillRect/>
          </a:stretch>
        </p:blipFill>
        <p:spPr bwMode="auto">
          <a:xfrm>
            <a:off x="2277442" y="1658074"/>
            <a:ext cx="6981092" cy="4419600"/>
          </a:xfrm>
          <a:prstGeom prst="rect">
            <a:avLst/>
          </a:prstGeom>
          <a:noFill/>
          <a:ln w="9525">
            <a:noFill/>
            <a:miter lim="800000"/>
            <a:headEnd/>
            <a:tailEnd/>
          </a:ln>
        </p:spPr>
      </p:pic>
      <p:sp>
        <p:nvSpPr>
          <p:cNvPr id="6" name="Rectangle 5"/>
          <p:cNvSpPr/>
          <p:nvPr/>
        </p:nvSpPr>
        <p:spPr>
          <a:xfrm>
            <a:off x="1294445" y="2004808"/>
            <a:ext cx="215315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C . I . A</a:t>
            </a:r>
            <a:endParaRPr 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vert="horz" lIns="91440" tIns="45720" rIns="91440" bIns="45720" rtlCol="0" anchor="ctr">
            <a:normAutofit/>
          </a:bodyPr>
          <a:lstStyle/>
          <a:p>
            <a:r>
              <a:rPr lang="en-US" sz="3600" dirty="0"/>
              <a:t>Part 2 _Security Goals</a:t>
            </a:r>
            <a:endParaRPr lang="en-US" sz="3600" dirty="0"/>
          </a:p>
        </p:txBody>
      </p:sp>
      <p:sp>
        <p:nvSpPr>
          <p:cNvPr id="17411" name="Rectangle 3"/>
          <p:cNvSpPr>
            <a:spLocks noGrp="1" noChangeArrowheads="1"/>
          </p:cNvSpPr>
          <p:nvPr>
            <p:ph idx="1"/>
          </p:nvPr>
        </p:nvSpPr>
        <p:spPr/>
        <p:txBody>
          <a:bodyPr>
            <a:noAutofit/>
          </a:bodyPr>
          <a:lstStyle/>
          <a:p>
            <a:pPr>
              <a:lnSpc>
                <a:spcPct val="90000"/>
              </a:lnSpc>
            </a:pPr>
            <a:r>
              <a:rPr lang="en-US" sz="2800" b="1" dirty="0">
                <a:solidFill>
                  <a:srgbClr val="FF0000"/>
                </a:solidFill>
                <a:latin typeface="Arial" panose="020B0604020202020204" pitchFamily="34" charset="0"/>
                <a:cs typeface="Arial" panose="020B0604020202020204" pitchFamily="34" charset="0"/>
              </a:rPr>
              <a:t>Confidentiality</a:t>
            </a:r>
            <a:endParaRPr lang="en-US" sz="2800" b="1" dirty="0">
              <a:solidFill>
                <a:srgbClr val="FF0000"/>
              </a:solidFill>
              <a:latin typeface="Arial" panose="020B0604020202020204" pitchFamily="34" charset="0"/>
              <a:cs typeface="Arial" panose="020B0604020202020204" pitchFamily="34" charset="0"/>
            </a:endParaRPr>
          </a:p>
          <a:p>
            <a:pPr lvl="1" eaLnBrk="1" hangingPunct="1">
              <a:lnSpc>
                <a:spcPct val="90000"/>
              </a:lnSpc>
            </a:pPr>
            <a:r>
              <a:rPr lang="en-US" sz="2800" dirty="0">
                <a:latin typeface="Arial" panose="020B0604020202020204" pitchFamily="34" charset="0"/>
                <a:cs typeface="Arial" panose="020B0604020202020204" pitchFamily="34" charset="0"/>
              </a:rPr>
              <a:t>Ensuring that </a:t>
            </a:r>
            <a:r>
              <a:rPr lang="en-US" sz="2800" u="sng" dirty="0">
                <a:latin typeface="Arial" panose="020B0604020202020204" pitchFamily="34" charset="0"/>
                <a:cs typeface="Arial" panose="020B0604020202020204" pitchFamily="34" charset="0"/>
              </a:rPr>
              <a:t>information is not revealed to unauthorized </a:t>
            </a:r>
            <a:r>
              <a:rPr lang="en-US" sz="2800" dirty="0">
                <a:latin typeface="Arial" panose="020B0604020202020204" pitchFamily="34" charset="0"/>
                <a:cs typeface="Arial" panose="020B0604020202020204" pitchFamily="34" charset="0"/>
              </a:rPr>
              <a:t>persons</a:t>
            </a:r>
            <a:endParaRPr lang="en-US" sz="2800" dirty="0">
              <a:latin typeface="Arial" panose="020B0604020202020204" pitchFamily="34" charset="0"/>
              <a:cs typeface="Arial" panose="020B0604020202020204" pitchFamily="34" charset="0"/>
            </a:endParaRPr>
          </a:p>
          <a:p>
            <a:pPr lvl="1" eaLnBrk="1" hangingPunct="1">
              <a:lnSpc>
                <a:spcPct val="90000"/>
              </a:lnSpc>
            </a:pPr>
            <a:r>
              <a:rPr lang="en-US" sz="2800" dirty="0">
                <a:latin typeface="Arial" panose="020B0604020202020204" pitchFamily="34" charset="0"/>
                <a:cs typeface="Arial" panose="020B0604020202020204" pitchFamily="34" charset="0"/>
              </a:rPr>
              <a:t>Data transmitted or stored should only be revealed to an </a:t>
            </a:r>
            <a:r>
              <a:rPr lang="en-US" sz="2800" u="sng" dirty="0">
                <a:latin typeface="Arial" panose="020B0604020202020204" pitchFamily="34" charset="0"/>
                <a:cs typeface="Arial" panose="020B0604020202020204" pitchFamily="34" charset="0"/>
              </a:rPr>
              <a:t>intended audience </a:t>
            </a:r>
            <a:endParaRPr lang="en-US" sz="2800" u="sng" dirty="0">
              <a:latin typeface="Arial" panose="020B0604020202020204" pitchFamily="34" charset="0"/>
              <a:cs typeface="Arial" panose="020B0604020202020204" pitchFamily="34" charset="0"/>
            </a:endParaRPr>
          </a:p>
          <a:p>
            <a:pPr eaLnBrk="1" hangingPunct="1">
              <a:lnSpc>
                <a:spcPct val="90000"/>
              </a:lnSpc>
            </a:pPr>
            <a:r>
              <a:rPr lang="en-US" sz="2800" b="1" dirty="0">
                <a:solidFill>
                  <a:srgbClr val="00B0F0"/>
                </a:solidFill>
                <a:latin typeface="Arial" panose="020B0604020202020204" pitchFamily="34" charset="0"/>
                <a:cs typeface="Arial" panose="020B0604020202020204" pitchFamily="34" charset="0"/>
              </a:rPr>
              <a:t>Integrity</a:t>
            </a:r>
            <a:endParaRPr lang="en-US" sz="2800" b="1" dirty="0">
              <a:solidFill>
                <a:srgbClr val="00B0F0"/>
              </a:solidFill>
              <a:latin typeface="Arial" panose="020B0604020202020204" pitchFamily="34" charset="0"/>
              <a:cs typeface="Arial" panose="020B0604020202020204" pitchFamily="34" charset="0"/>
            </a:endParaRPr>
          </a:p>
          <a:p>
            <a:pPr lvl="1" eaLnBrk="1" hangingPunct="1">
              <a:lnSpc>
                <a:spcPct val="90000"/>
              </a:lnSpc>
            </a:pPr>
            <a:r>
              <a:rPr lang="en-US" sz="2800" dirty="0">
                <a:latin typeface="Arial" panose="020B0604020202020204" pitchFamily="34" charset="0"/>
                <a:cs typeface="Arial" panose="020B0604020202020204" pitchFamily="34" charset="0"/>
              </a:rPr>
              <a:t>Ensuring </a:t>
            </a:r>
            <a:r>
              <a:rPr lang="en-US" sz="2800" b="1" dirty="0">
                <a:latin typeface="Arial" panose="020B0604020202020204" pitchFamily="34" charset="0"/>
                <a:cs typeface="Arial" panose="020B0604020202020204" pitchFamily="34" charset="0"/>
              </a:rPr>
              <a:t>consistency</a:t>
            </a:r>
            <a:r>
              <a:rPr lang="en-US" sz="2800" dirty="0">
                <a:latin typeface="Arial" panose="020B0604020202020204" pitchFamily="34" charset="0"/>
                <a:cs typeface="Arial" panose="020B0604020202020204" pitchFamily="34" charset="0"/>
              </a:rPr>
              <a:t> of data</a:t>
            </a:r>
            <a:endParaRPr lang="en-US" sz="2800" dirty="0">
              <a:latin typeface="Arial" panose="020B0604020202020204" pitchFamily="34" charset="0"/>
              <a:cs typeface="Arial" panose="020B0604020202020204" pitchFamily="34" charset="0"/>
            </a:endParaRPr>
          </a:p>
          <a:p>
            <a:pPr lvl="1" eaLnBrk="1" hangingPunct="1">
              <a:lnSpc>
                <a:spcPct val="90000"/>
              </a:lnSpc>
            </a:pPr>
            <a:r>
              <a:rPr lang="en-US" sz="2800" dirty="0">
                <a:latin typeface="Arial" panose="020B0604020202020204" pitchFamily="34" charset="0"/>
                <a:cs typeface="Arial" panose="020B0604020202020204" pitchFamily="34" charset="0"/>
              </a:rPr>
              <a:t>It should be possible to detect any modification of data</a:t>
            </a:r>
            <a:endParaRPr lang="en-US" sz="2800" dirty="0">
              <a:latin typeface="Arial" panose="020B0604020202020204" pitchFamily="34" charset="0"/>
              <a:cs typeface="Arial" panose="020B0604020202020204" pitchFamily="34" charset="0"/>
            </a:endParaRPr>
          </a:p>
          <a:p>
            <a:pPr eaLnBrk="1" hangingPunct="1"/>
            <a:r>
              <a:rPr lang="en-US" sz="2800" b="1" dirty="0">
                <a:solidFill>
                  <a:srgbClr val="00B050"/>
                </a:solidFill>
                <a:latin typeface="Arial" panose="020B0604020202020204" pitchFamily="34" charset="0"/>
                <a:cs typeface="Arial" panose="020B0604020202020204" pitchFamily="34" charset="0"/>
              </a:rPr>
              <a:t>Availability</a:t>
            </a:r>
            <a:endParaRPr lang="en-US" sz="2800" b="1" dirty="0">
              <a:solidFill>
                <a:srgbClr val="00B050"/>
              </a:solidFill>
              <a:latin typeface="Arial" panose="020B0604020202020204" pitchFamily="34" charset="0"/>
              <a:cs typeface="Arial" panose="020B0604020202020204" pitchFamily="34" charset="0"/>
            </a:endParaRPr>
          </a:p>
          <a:p>
            <a:pPr lvl="1" eaLnBrk="1" hangingPunct="1"/>
            <a:r>
              <a:rPr lang="en-US" sz="2800" dirty="0">
                <a:latin typeface="Arial" panose="020B0604020202020204" pitchFamily="34" charset="0"/>
                <a:cs typeface="Arial" panose="020B0604020202020204" pitchFamily="34" charset="0"/>
              </a:rPr>
              <a:t>Ensuring that legitimate users are not denied access to information and resources</a:t>
            </a:r>
            <a:endParaRPr lang="en-US" sz="2800" dirty="0">
              <a:latin typeface="Arial" panose="020B0604020202020204" pitchFamily="34" charset="0"/>
              <a:cs typeface="Arial" panose="020B0604020202020204" pitchFamily="34" charset="0"/>
            </a:endParaRPr>
          </a:p>
          <a:p>
            <a:pPr lvl="1" eaLnBrk="1" hangingPunct="1">
              <a:lnSpc>
                <a:spcPct val="90000"/>
              </a:lnSpc>
            </a:pPr>
            <a:endParaRPr lang="en-US" sz="2800" dirty="0">
              <a:latin typeface="Arial" panose="020B0604020202020204" pitchFamily="34" charset="0"/>
              <a:cs typeface="Arial" panose="020B0604020202020204" pitchFamily="3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noFill/>
          <a:ln w="9525">
            <a:noFill/>
            <a:miter lim="800000"/>
          </a:ln>
        </p:spPr>
        <p:txBody>
          <a:bodyPr vert="horz" wrap="square" lIns="91440" tIns="45720" rIns="91440" bIns="45720" numCol="1" rtlCol="0" anchor="ctr" anchorCtr="0" compatLnSpc="1">
            <a:normAutofit/>
          </a:bodyPr>
          <a:lstStyle/>
          <a:p>
            <a:pPr>
              <a:defRPr/>
            </a:pPr>
            <a:r>
              <a:rPr lang="en-US" sz="3600" dirty="0"/>
              <a:t>Part 2 _</a:t>
            </a:r>
            <a:r>
              <a:rPr lang="en-US" sz="3600" dirty="0">
                <a:latin typeface="Arial" panose="020B0604020202020204" pitchFamily="34" charset="0"/>
                <a:cs typeface="Arial" panose="020B0604020202020204" pitchFamily="34" charset="0"/>
              </a:rPr>
              <a:t>Focus of Security is Risk</a:t>
            </a:r>
            <a:endParaRPr lang="en-US" sz="3600" dirty="0">
              <a:latin typeface="Arial" panose="020B0604020202020204" pitchFamily="34" charset="0"/>
              <a:cs typeface="Arial" panose="020B0604020202020204" pitchFamily="34" charset="0"/>
            </a:endParaRPr>
          </a:p>
        </p:txBody>
      </p:sp>
      <p:sp>
        <p:nvSpPr>
          <p:cNvPr id="28675" name="Rectangle 3"/>
          <p:cNvSpPr>
            <a:spLocks noGrp="1" noChangeArrowheads="1"/>
          </p:cNvSpPr>
          <p:nvPr>
            <p:ph idx="1"/>
          </p:nvPr>
        </p:nvSpPr>
        <p:spPr/>
        <p:txBody>
          <a:bodyPr>
            <a:normAutofit/>
          </a:bodyPr>
          <a:lstStyle/>
          <a:p>
            <a:pPr marL="405130" indent="-352425">
              <a:buFont typeface="Wingdings" panose="05000000000000000000" pitchFamily="2" charset="2"/>
              <a:buChar char="§"/>
            </a:pPr>
            <a:r>
              <a:rPr lang="en-US" sz="3200" dirty="0">
                <a:latin typeface="Arial" panose="020B0604020202020204" pitchFamily="34" charset="0"/>
                <a:cs typeface="Arial" panose="020B0604020202020204" pitchFamily="34" charset="0"/>
              </a:rPr>
              <a:t>Security deals with managing risk to your critical assets</a:t>
            </a:r>
            <a:endParaRPr lang="en-US" sz="3200" dirty="0">
              <a:latin typeface="Arial" panose="020B0604020202020204" pitchFamily="34" charset="0"/>
              <a:cs typeface="Arial" panose="020B0604020202020204" pitchFamily="34" charset="0"/>
            </a:endParaRPr>
          </a:p>
          <a:p>
            <a:pPr marL="405130" indent="-352425">
              <a:buFont typeface="Wingdings" panose="05000000000000000000" pitchFamily="2" charset="2"/>
              <a:buChar char="§"/>
            </a:pPr>
            <a:r>
              <a:rPr lang="en-US" sz="3200" dirty="0">
                <a:latin typeface="Arial" panose="020B0604020202020204" pitchFamily="34" charset="0"/>
                <a:cs typeface="Arial" panose="020B0604020202020204" pitchFamily="34" charset="0"/>
              </a:rPr>
              <a:t>It's </a:t>
            </a:r>
            <a:r>
              <a:rPr lang="en-US" sz="3200" b="1" dirty="0">
                <a:latin typeface="Arial" panose="020B0604020202020204" pitchFamily="34" charset="0"/>
                <a:cs typeface="Arial" panose="020B0604020202020204" pitchFamily="34" charset="0"/>
              </a:rPr>
              <a:t>impossible</a:t>
            </a:r>
            <a:r>
              <a:rPr lang="en-US" sz="3200" dirty="0">
                <a:latin typeface="Arial" panose="020B0604020202020204" pitchFamily="34" charset="0"/>
                <a:cs typeface="Arial" panose="020B0604020202020204" pitchFamily="34" charset="0"/>
              </a:rPr>
              <a:t> to totally eliminate risk</a:t>
            </a:r>
            <a:endParaRPr lang="en-US" sz="3200" dirty="0">
              <a:latin typeface="Arial" panose="020B0604020202020204" pitchFamily="34" charset="0"/>
              <a:cs typeface="Arial" panose="020B0604020202020204" pitchFamily="34" charset="0"/>
            </a:endParaRPr>
          </a:p>
          <a:p>
            <a:pPr marL="405130" indent="-352425">
              <a:buFont typeface="Wingdings" panose="05000000000000000000" pitchFamily="2" charset="2"/>
              <a:buChar char="§"/>
            </a:pPr>
            <a:r>
              <a:rPr lang="en-US" sz="2200" dirty="0">
                <a:latin typeface="Arial" panose="020B0604020202020204" pitchFamily="34" charset="0"/>
                <a:cs typeface="Arial" panose="020B0604020202020204" pitchFamily="34" charset="0"/>
              </a:rPr>
              <a:t>Security 99.9 % Not found Why ?</a:t>
            </a:r>
            <a:endParaRPr lang="en-US" sz="2200" dirty="0">
              <a:latin typeface="Arial" panose="020B0604020202020204" pitchFamily="34" charset="0"/>
              <a:cs typeface="Arial" panose="020B0604020202020204" pitchFamily="34" charset="0"/>
            </a:endParaRPr>
          </a:p>
          <a:p>
            <a:pPr marL="862330" lvl="1" indent="-352425">
              <a:buFont typeface="Wingdings" panose="05000000000000000000" pitchFamily="2" charset="2"/>
              <a:buChar char="§"/>
            </a:pPr>
            <a:r>
              <a:rPr lang="en-US" sz="1800" dirty="0">
                <a:latin typeface="Arial" panose="020B0604020202020204" pitchFamily="34" charset="0"/>
                <a:cs typeface="Arial" panose="020B0604020202020204" pitchFamily="34" charset="0"/>
              </a:rPr>
              <a:t>This can be seen through the different types of attacks that users face today.</a:t>
            </a:r>
            <a:endParaRPr lang="en-US" sz="1800" dirty="0">
              <a:latin typeface="Arial" panose="020B0604020202020204" pitchFamily="34" charset="0"/>
              <a:cs typeface="Arial" panose="020B0604020202020204" pitchFamily="34" charset="0"/>
            </a:endParaRPr>
          </a:p>
          <a:p>
            <a:pPr marL="862330" lvl="1" indent="-352425">
              <a:buFont typeface="Wingdings" panose="05000000000000000000" pitchFamily="2" charset="2"/>
              <a:buChar char="§"/>
            </a:pPr>
            <a:r>
              <a:rPr lang="en-US" sz="1800" dirty="0">
                <a:latin typeface="Arial" panose="020B0604020202020204" pitchFamily="34" charset="0"/>
                <a:cs typeface="Arial" panose="020B0604020202020204" pitchFamily="34" charset="0"/>
              </a:rPr>
              <a:t>New technologies / applications </a:t>
            </a:r>
            <a:endParaRPr lang="en-US" sz="1800" dirty="0">
              <a:latin typeface="Arial" panose="020B0604020202020204" pitchFamily="34" charset="0"/>
              <a:cs typeface="Arial" panose="020B0604020202020204" pitchFamily="34" charset="0"/>
            </a:endParaRPr>
          </a:p>
          <a:p>
            <a:pPr marL="862330" lvl="1" indent="-352425">
              <a:buFont typeface="Wingdings" panose="05000000000000000000" pitchFamily="2" charset="2"/>
              <a:buChar char="§"/>
            </a:pPr>
            <a:r>
              <a:rPr lang="en-US" sz="1800" dirty="0">
                <a:latin typeface="Arial" panose="020B0604020202020204" pitchFamily="34" charset="0"/>
                <a:cs typeface="Arial" panose="020B0604020202020204" pitchFamily="34" charset="0"/>
              </a:rPr>
              <a:t>New Vulnerabilities  </a:t>
            </a:r>
            <a:endParaRPr lang="en-US" sz="1800" dirty="0">
              <a:latin typeface="Arial" panose="020B0604020202020204" pitchFamily="34" charset="0"/>
              <a:cs typeface="Arial" panose="020B0604020202020204" pitchFamily="34" charset="0"/>
            </a:endParaRPr>
          </a:p>
          <a:p>
            <a:pPr marL="862330" lvl="1" indent="-352425">
              <a:buFont typeface="Wingdings" panose="05000000000000000000" pitchFamily="2" charset="2"/>
              <a:buChar char="§"/>
            </a:pPr>
            <a:r>
              <a:rPr lang="en-US" sz="1800" dirty="0">
                <a:latin typeface="Arial" panose="020B0604020202020204" pitchFamily="34" charset="0"/>
                <a:cs typeface="Arial" panose="020B0604020202020204" pitchFamily="34" charset="0"/>
              </a:rPr>
              <a:t>the difficulties in defending against these attacks</a:t>
            </a:r>
            <a:endParaRPr lang="en-US" sz="1800" dirty="0">
              <a:latin typeface="Arial" panose="020B0604020202020204" pitchFamily="34" charset="0"/>
              <a:cs typeface="Arial" panose="020B0604020202020204" pitchFamily="34" charset="0"/>
            </a:endParaRPr>
          </a:p>
          <a:p>
            <a:pPr marL="405130" indent="-352425">
              <a:buFont typeface="Wingdings" panose="05000000000000000000" pitchFamily="2" charset="2"/>
              <a:buChar char="§"/>
            </a:pPr>
            <a:endParaRPr lang="en-US" sz="3200" dirty="0">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11"/>
          </p:nvPr>
        </p:nvSpPr>
        <p:spPr/>
        <p:txBody>
          <a:bodyPr/>
          <a:lstStyle/>
          <a:p>
            <a:r>
              <a:rPr lang="en-US" dirty="0">
                <a:solidFill>
                  <a:prstClr val="black">
                    <a:lumMod val="95000"/>
                    <a:lumOff val="5000"/>
                  </a:prstClr>
                </a:solidFill>
              </a:rPr>
              <a:t>By :Mohamed Abo </a:t>
            </a:r>
            <a:r>
              <a:rPr lang="en-US" dirty="0" err="1">
                <a:solidFill>
                  <a:prstClr val="black">
                    <a:lumMod val="95000"/>
                    <a:lumOff val="5000"/>
                  </a:prstClr>
                </a:solidFill>
              </a:rPr>
              <a:t>Sehly</a:t>
            </a:r>
            <a:endParaRPr lang="en-US" dirty="0">
              <a:solidFill>
                <a:prstClr val="black">
                  <a:lumMod val="95000"/>
                  <a:lumOff val="5000"/>
                </a:prstClr>
              </a:solidFill>
            </a:endParaRPr>
          </a:p>
        </p:txBody>
      </p:sp>
      <p:sp>
        <p:nvSpPr>
          <p:cNvPr id="3" name="Slide Number Placeholder 2"/>
          <p:cNvSpPr>
            <a:spLocks noGrp="1"/>
          </p:cNvSpPr>
          <p:nvPr>
            <p:ph type="sldNum" sz="quarter" idx="12"/>
          </p:nvPr>
        </p:nvSpPr>
        <p:spPr/>
        <p:txBody>
          <a:bodyPr/>
          <a:lstStyle/>
          <a:p>
            <a:fld id="{02381FEC-BB7D-4297-B677-EE759CB56FB6}" type="slidenum">
              <a:rPr lang="en-US" smtClean="0">
                <a:solidFill>
                  <a:prstClr val="black">
                    <a:lumMod val="95000"/>
                    <a:lumOff val="5000"/>
                  </a:prstClr>
                </a:solidFill>
              </a:rPr>
            </a:fld>
            <a:endParaRPr lang="en-US">
              <a:solidFill>
                <a:prstClr val="black">
                  <a:lumMod val="95000"/>
                  <a:lumOff val="5000"/>
                </a:prstClr>
              </a:solidFill>
            </a:endParaRPr>
          </a:p>
        </p:txBody>
      </p:sp>
      <p:sp>
        <p:nvSpPr>
          <p:cNvPr id="4" name="Rectangle 3"/>
          <p:cNvSpPr/>
          <p:nvPr/>
        </p:nvSpPr>
        <p:spPr>
          <a:xfrm>
            <a:off x="2710799" y="4227623"/>
            <a:ext cx="6770402" cy="990600"/>
          </a:xfrm>
          <a:prstGeom prst="rect">
            <a:avLst/>
          </a:prstGeom>
          <a:noFill/>
          <a:ln w="41275" cmpd="dbl">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FF0000"/>
                </a:solidFill>
                <a:effectLst/>
                <a:uLnTx/>
                <a:uFillTx/>
                <a:latin typeface="Tw Cen MT" panose="020B0602020104020603"/>
                <a:ea typeface="+mn-ea"/>
                <a:cs typeface="+mn-cs"/>
              </a:rPr>
              <a:t>Risk = Threat x Vulnerabilities</a:t>
            </a:r>
            <a:endParaRPr kumimoji="0" lang="en-US" sz="3600" b="1" i="0" u="none" strike="noStrike" kern="1200" cap="none" spc="0" normalizeH="0" baseline="0" noProof="0" dirty="0">
              <a:ln>
                <a:noFill/>
              </a:ln>
              <a:solidFill>
                <a:srgbClr val="FF0000"/>
              </a:solidFill>
              <a:effectLst/>
              <a:uLnTx/>
              <a:uFillTx/>
              <a:latin typeface="Tw Cen MT" panose="020B0602020104020603"/>
              <a:ea typeface="+mn-ea"/>
              <a:cs typeface="+mn-cs"/>
            </a:endParaRPr>
          </a:p>
        </p:txBody>
      </p:sp>
      <p:sp>
        <p:nvSpPr>
          <p:cNvPr id="6" name="Rectangle 5"/>
          <p:cNvSpPr/>
          <p:nvPr/>
        </p:nvSpPr>
        <p:spPr>
          <a:xfrm>
            <a:off x="646743" y="5205846"/>
            <a:ext cx="10630055" cy="923330"/>
          </a:xfrm>
          <a:prstGeom prst="rect">
            <a:avLst/>
          </a:prstGeom>
        </p:spPr>
        <p:txBody>
          <a:bodyPr wrap="square">
            <a:spAutoFit/>
          </a:bodyPr>
          <a:lstStyle/>
          <a:p>
            <a:r>
              <a:rPr lang="en-US" b="1" dirty="0"/>
              <a:t>Vulnerability</a:t>
            </a:r>
            <a:r>
              <a:rPr lang="en-US" dirty="0"/>
              <a:t> is the degree of weakness which is found in every network and device. </a:t>
            </a:r>
            <a:endParaRPr lang="en-US" dirty="0"/>
          </a:p>
          <a:p>
            <a:r>
              <a:rPr lang="en-US" b="1" dirty="0"/>
              <a:t>Threats</a:t>
            </a:r>
            <a:r>
              <a:rPr lang="en-US" dirty="0"/>
              <a:t> is A person, thing, event or idea which poses danger to </a:t>
            </a:r>
            <a:r>
              <a:rPr lang="en-US" b="1" dirty="0"/>
              <a:t>an asset </a:t>
            </a:r>
            <a:r>
              <a:rPr lang="en-US" dirty="0"/>
              <a:t>in terms of that asset’s confidentiality, integrity, availability or legitimate use</a:t>
            </a:r>
            <a:endParaRPr 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noFill/>
          <a:ln w="9525">
            <a:noFill/>
            <a:miter lim="800000"/>
          </a:ln>
        </p:spPr>
        <p:txBody>
          <a:bodyPr vert="horz" wrap="square" lIns="91440" tIns="45720" rIns="91440" bIns="45720" numCol="1" rtlCol="0" anchor="ctr" anchorCtr="0" compatLnSpc="1">
            <a:normAutofit/>
          </a:bodyPr>
          <a:lstStyle/>
          <a:p>
            <a:r>
              <a:rPr lang="en-US" sz="3600" dirty="0"/>
              <a:t>Part 2 _</a:t>
            </a:r>
            <a:r>
              <a:rPr lang="en-US" sz="3600" dirty="0">
                <a:latin typeface="Arial" panose="020B0604020202020204" pitchFamily="34" charset="0"/>
                <a:cs typeface="Arial" panose="020B0604020202020204" pitchFamily="34" charset="0"/>
              </a:rPr>
              <a:t>Attackers Terminologies</a:t>
            </a:r>
            <a:endParaRPr lang="en-US" sz="3600" dirty="0">
              <a:latin typeface="Arial" panose="020B0604020202020204" pitchFamily="34" charset="0"/>
              <a:cs typeface="Arial" panose="020B0604020202020204" pitchFamily="34" charset="0"/>
            </a:endParaRPr>
          </a:p>
        </p:txBody>
      </p:sp>
      <p:sp>
        <p:nvSpPr>
          <p:cNvPr id="242691" name="Rectangle 3"/>
          <p:cNvSpPr>
            <a:spLocks noGrp="1" noChangeArrowheads="1"/>
          </p:cNvSpPr>
          <p:nvPr>
            <p:ph idx="1"/>
          </p:nvPr>
        </p:nvSpPr>
        <p:spPr/>
        <p:txBody>
          <a:bodyPr>
            <a:noAutofit/>
          </a:bodyPr>
          <a:lstStyle/>
          <a:p>
            <a:r>
              <a:rPr lang="en-US" sz="2800" b="1" dirty="0">
                <a:solidFill>
                  <a:srgbClr val="C00000"/>
                </a:solidFill>
                <a:latin typeface="Arial" panose="020B0604020202020204" pitchFamily="34" charset="0"/>
                <a:cs typeface="Arial" panose="020B0604020202020204" pitchFamily="34" charset="0"/>
              </a:rPr>
              <a:t>Black hats</a:t>
            </a:r>
            <a:endParaRPr lang="en-US" sz="2800" b="1" dirty="0">
              <a:solidFill>
                <a:srgbClr val="C00000"/>
              </a:solidFill>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Individuals with extraordinary computing skills, resorting to malicious or destructive activities.</a:t>
            </a:r>
            <a:endParaRPr lang="en-US" sz="28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Known as ‘</a:t>
            </a:r>
            <a:r>
              <a:rPr lang="en-US" sz="2800" b="1" dirty="0">
                <a:latin typeface="Arial" panose="020B0604020202020204" pitchFamily="34" charset="0"/>
                <a:cs typeface="Arial" panose="020B0604020202020204" pitchFamily="34" charset="0"/>
              </a:rPr>
              <a:t>Crackers</a:t>
            </a:r>
            <a:r>
              <a:rPr lang="en-US"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b="1" dirty="0">
                <a:solidFill>
                  <a:srgbClr val="C00000"/>
                </a:solidFill>
                <a:latin typeface="Arial" panose="020B0604020202020204" pitchFamily="34" charset="0"/>
                <a:cs typeface="Arial" panose="020B0604020202020204" pitchFamily="34" charset="0"/>
              </a:rPr>
              <a:t>White Hats</a:t>
            </a:r>
            <a:endParaRPr lang="en-US" sz="2800" b="1" dirty="0">
              <a:solidFill>
                <a:srgbClr val="C00000"/>
              </a:solidFill>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Individuals professing hacker skills and using them for defensive purposes.</a:t>
            </a:r>
            <a:endParaRPr lang="en-US" sz="28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 Known as ‘Security Analysts,</a:t>
            </a:r>
            <a:r>
              <a:rPr lang="en-US" sz="2800" b="1" dirty="0">
                <a:latin typeface="Arial" panose="020B0604020202020204" pitchFamily="34" charset="0"/>
                <a:cs typeface="Arial" panose="020B0604020202020204" pitchFamily="34" charset="0"/>
              </a:rPr>
              <a:t> </a:t>
            </a:r>
            <a:r>
              <a:rPr lang="en-US" sz="2800" b="1" dirty="0">
                <a:solidFill>
                  <a:srgbClr val="C00000"/>
                </a:solidFill>
                <a:latin typeface="Arial" panose="020B0604020202020204" pitchFamily="34" charset="0"/>
                <a:cs typeface="Arial" panose="020B0604020202020204" pitchFamily="34" charset="0"/>
              </a:rPr>
              <a:t>Ethical hacker</a:t>
            </a:r>
            <a:r>
              <a:rPr lang="en-US"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b="1" dirty="0">
                <a:solidFill>
                  <a:srgbClr val="C00000"/>
                </a:solidFill>
                <a:latin typeface="Arial" panose="020B0604020202020204" pitchFamily="34" charset="0"/>
                <a:cs typeface="Arial" panose="020B0604020202020204" pitchFamily="34" charset="0"/>
              </a:rPr>
              <a:t>Gray Hats</a:t>
            </a:r>
            <a:endParaRPr lang="en-US" sz="2800" b="1" dirty="0">
              <a:solidFill>
                <a:srgbClr val="C00000"/>
              </a:solidFill>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Individuals who work both offensively and defensively at various times. </a:t>
            </a:r>
            <a:endParaRPr lang="en-US" sz="2800"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AAEEC6628B1A4DAF2BD7FD37F885CD" ma:contentTypeVersion="11" ma:contentTypeDescription="Create a new document." ma:contentTypeScope="" ma:versionID="7542d073ee05542f6139d2b31fd77c6d">
  <xsd:schema xmlns:xsd="http://www.w3.org/2001/XMLSchema" xmlns:xs="http://www.w3.org/2001/XMLSchema" xmlns:p="http://schemas.microsoft.com/office/2006/metadata/properties" xmlns:ns2="0e8e96a6-f450-4cc8-abca-16f2514dd959" xmlns:ns3="6197795e-e75c-4adf-97c8-05dcd46755c0" targetNamespace="http://schemas.microsoft.com/office/2006/metadata/properties" ma:root="true" ma:fieldsID="24329e3671ff5dd04d88ff9a42f26252" ns2:_="" ns3:_="">
    <xsd:import namespace="0e8e96a6-f450-4cc8-abca-16f2514dd959"/>
    <xsd:import namespace="6197795e-e75c-4adf-97c8-05dcd46755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8e96a6-f450-4cc8-abca-16f2514dd9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0513edf-9d01-408c-8f50-b47e619fdba3"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97795e-e75c-4adf-97c8-05dcd46755c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7277b45-a713-46c6-acd9-2d9abfdecfe4}" ma:internalName="TaxCatchAll" ma:showField="CatchAllData" ma:web="6197795e-e75c-4adf-97c8-05dcd46755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e8e96a6-f450-4cc8-abca-16f2514dd959">
      <Terms xmlns="http://schemas.microsoft.com/office/infopath/2007/PartnerControls"/>
    </lcf76f155ced4ddcb4097134ff3c332f>
    <TaxCatchAll xmlns="6197795e-e75c-4adf-97c8-05dcd46755c0" xsi:nil="true"/>
  </documentManagement>
</p:properties>
</file>

<file path=customXml/itemProps1.xml><?xml version="1.0" encoding="utf-8"?>
<ds:datastoreItem xmlns:ds="http://schemas.openxmlformats.org/officeDocument/2006/customXml" ds:itemID="{39F14669-6F00-4252-B3F9-CEB2A0679F47}">
  <ds:schemaRefs/>
</ds:datastoreItem>
</file>

<file path=customXml/itemProps2.xml><?xml version="1.0" encoding="utf-8"?>
<ds:datastoreItem xmlns:ds="http://schemas.openxmlformats.org/officeDocument/2006/customXml" ds:itemID="{FA111DE6-CAEC-4629-9D01-61DA4A42ED7B}">
  <ds:schemaRefs/>
</ds:datastoreItem>
</file>

<file path=customXml/itemProps3.xml><?xml version="1.0" encoding="utf-8"?>
<ds:datastoreItem xmlns:ds="http://schemas.openxmlformats.org/officeDocument/2006/customXml" ds:itemID="{024E6981-F07E-4BFF-9181-4A3E60FB1FC9}">
  <ds:schemaRefs/>
</ds:datastoreItem>
</file>

<file path=docProps/app.xml><?xml version="1.0" encoding="utf-8"?>
<Properties xmlns="http://schemas.openxmlformats.org/officeDocument/2006/extended-properties" xmlns:vt="http://schemas.openxmlformats.org/officeDocument/2006/docPropsVTypes">
  <Template>ITI PPT template</Template>
  <TotalTime>0</TotalTime>
  <Words>10127</Words>
  <Application>WPS Presentation</Application>
  <PresentationFormat>Widescreen</PresentationFormat>
  <Paragraphs>363</Paragraphs>
  <Slides>45</Slides>
  <Notes>20</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45</vt:i4>
      </vt:variant>
    </vt:vector>
  </HeadingPairs>
  <TitlesOfParts>
    <vt:vector size="63" baseType="lpstr">
      <vt:lpstr>Arial</vt:lpstr>
      <vt:lpstr>SimSun</vt:lpstr>
      <vt:lpstr>Wingdings</vt:lpstr>
      <vt:lpstr>Roboto Condensed</vt:lpstr>
      <vt:lpstr>Verdana</vt:lpstr>
      <vt:lpstr>Century Gothic</vt:lpstr>
      <vt:lpstr>Segoe UI</vt:lpstr>
      <vt:lpstr>Tw Cen MT Condensed</vt:lpstr>
      <vt:lpstr>Segoe Print</vt:lpstr>
      <vt:lpstr>Candara bold</vt:lpstr>
      <vt:lpstr>Candara</vt:lpstr>
      <vt:lpstr>Calibri</vt:lpstr>
      <vt:lpstr>Tw Cen MT</vt:lpstr>
      <vt:lpstr>Microsoft YaHei</vt:lpstr>
      <vt:lpstr>Arial Unicode MS</vt:lpstr>
      <vt:lpstr>Calibri Light</vt:lpstr>
      <vt:lpstr>Arial</vt:lpstr>
      <vt:lpstr>Office Theme</vt:lpstr>
      <vt:lpstr>ITI</vt:lpstr>
      <vt:lpstr>Part 2 (Cyber Security Essentials)</vt:lpstr>
      <vt:lpstr>Part 2 (Cyber Security Essentials)</vt:lpstr>
      <vt:lpstr>Part 2 _Introduction</vt:lpstr>
      <vt:lpstr>Part 2 _Cyber Security</vt:lpstr>
      <vt:lpstr>Part 2 _Security Goals</vt:lpstr>
      <vt:lpstr>Part 2 _Security Goals</vt:lpstr>
      <vt:lpstr>Part 2 _Focus of Security is Risk</vt:lpstr>
      <vt:lpstr>Part 2 _Attackers Terminologies</vt:lpstr>
      <vt:lpstr>Part 2 _What does a Malicious Hacker Do?</vt:lpstr>
      <vt:lpstr>Part 2 _Reconnaissance (Phase 1) </vt:lpstr>
      <vt:lpstr>Part 2 _ Scanning (Phase 2 )</vt:lpstr>
      <vt:lpstr>Lab </vt:lpstr>
      <vt:lpstr>Part 2 _Gaining Access (Phase 3) </vt:lpstr>
      <vt:lpstr>Part 2 - Maintaining Access (Phase 4)</vt:lpstr>
      <vt:lpstr>Part 2- Covering Tracks(Phase 5)</vt:lpstr>
      <vt:lpstr>Part 2 _Attacks</vt:lpstr>
      <vt:lpstr>Part 2 _Attack Types</vt:lpstr>
      <vt:lpstr>Part 2_Passive attack VS Active attack</vt:lpstr>
      <vt:lpstr>Part 2_ Social engineering </vt:lpstr>
      <vt:lpstr>Part 2_PHISHING ATTACK</vt:lpstr>
      <vt:lpstr>Part 2_Find the fake one ?</vt:lpstr>
      <vt:lpstr>Part 2_Insider Attack</vt:lpstr>
      <vt:lpstr>Part 2_HIJACK ATTACK</vt:lpstr>
      <vt:lpstr>Part 2_BUFFER OVERFLOW ATTACK</vt:lpstr>
      <vt:lpstr>Part 2_PASSWORD ATTACK</vt:lpstr>
      <vt:lpstr>Part 2_types of password attack</vt:lpstr>
      <vt:lpstr>Part 2_types of password attack</vt:lpstr>
      <vt:lpstr>Part 2_TYPES OF PASSWORD ATTACK</vt:lpstr>
      <vt:lpstr>Part 2_types of password attack</vt:lpstr>
      <vt:lpstr>Part 2_SPOOF ATTACK</vt:lpstr>
      <vt:lpstr>Part 2_Man in the middle Attack</vt:lpstr>
      <vt:lpstr>Part 2_Malware Types</vt:lpstr>
      <vt:lpstr>Part 2_Malicious Software</vt:lpstr>
      <vt:lpstr>Part 2_Backdoor or Trapdoor</vt:lpstr>
      <vt:lpstr>Part 2_Viruses</vt:lpstr>
      <vt:lpstr>Part 2_Trojan Horse</vt:lpstr>
      <vt:lpstr>Part 2_ Independent malware</vt:lpstr>
      <vt:lpstr>Part 2_Worms</vt:lpstr>
      <vt:lpstr>Part 2_Zombie</vt:lpstr>
      <vt:lpstr>Part 2_DoS Attack</vt:lpstr>
      <vt:lpstr>Part 2_DDoS Attack</vt:lpstr>
      <vt:lpstr>Part 2_Spyware and Tracking Cookies</vt:lpstr>
      <vt:lpstr>Part 2_Spam</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ITI Presentation</dc:title>
  <dc:creator>Mohamed Abosehly</dc:creator>
  <cp:lastModifiedBy>iti057</cp:lastModifiedBy>
  <cp:revision>199</cp:revision>
  <dcterms:created xsi:type="dcterms:W3CDTF">2022-03-05T07:34:00Z</dcterms:created>
  <dcterms:modified xsi:type="dcterms:W3CDTF">2025-07-30T11:14:47Z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0x010100D6AAEEC6628B1A4DAF2BD7FD37F885CD</vt:lpwstr>
  </property>
  <property fmtid="{D5CDD505-2E9C-101B-9397-08002B2CF9AE}" pid="3" name="ICV">
    <vt:lpwstr>98117FA3C2CD45F6A0041AB5772F08D2_12</vt:lpwstr>
  </property>
  <property fmtid="{D5CDD505-2E9C-101B-9397-08002B2CF9AE}" pid="4" name="KSOProductBuildVer">
    <vt:lpwstr>2057-12.2.0.21936</vt:lpwstr>
  </property>
</Properties>
</file>